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87" r:id="rId2"/>
    <p:sldId id="350" r:id="rId3"/>
    <p:sldId id="351" r:id="rId4"/>
    <p:sldId id="352" r:id="rId5"/>
    <p:sldId id="353" r:id="rId6"/>
    <p:sldId id="355" r:id="rId7"/>
    <p:sldId id="356" r:id="rId8"/>
    <p:sldId id="359" r:id="rId9"/>
    <p:sldId id="361" r:id="rId10"/>
    <p:sldId id="362" r:id="rId11"/>
    <p:sldId id="366" r:id="rId12"/>
    <p:sldId id="367" r:id="rId13"/>
    <p:sldId id="382" r:id="rId14"/>
    <p:sldId id="369" r:id="rId15"/>
    <p:sldId id="370" r:id="rId16"/>
    <p:sldId id="371" r:id="rId17"/>
    <p:sldId id="372" r:id="rId18"/>
    <p:sldId id="373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3" r:id="rId27"/>
    <p:sldId id="384" r:id="rId28"/>
    <p:sldId id="385" r:id="rId29"/>
    <p:sldId id="386" r:id="rId30"/>
    <p:sldId id="420" r:id="rId31"/>
    <p:sldId id="421" r:id="rId32"/>
    <p:sldId id="390" r:id="rId33"/>
    <p:sldId id="391" r:id="rId34"/>
    <p:sldId id="392" r:id="rId35"/>
    <p:sldId id="393" r:id="rId36"/>
    <p:sldId id="427" r:id="rId37"/>
    <p:sldId id="348" r:id="rId38"/>
    <p:sldId id="394" r:id="rId39"/>
    <p:sldId id="422" r:id="rId40"/>
    <p:sldId id="414" r:id="rId41"/>
    <p:sldId id="415" r:id="rId42"/>
    <p:sldId id="409" r:id="rId43"/>
    <p:sldId id="395" r:id="rId44"/>
    <p:sldId id="408" r:id="rId45"/>
    <p:sldId id="410" r:id="rId46"/>
    <p:sldId id="418" r:id="rId47"/>
    <p:sldId id="416" r:id="rId48"/>
    <p:sldId id="417" r:id="rId49"/>
    <p:sldId id="419" r:id="rId50"/>
    <p:sldId id="397" r:id="rId51"/>
    <p:sldId id="398" r:id="rId52"/>
    <p:sldId id="399" r:id="rId53"/>
    <p:sldId id="400" r:id="rId54"/>
    <p:sldId id="401" r:id="rId55"/>
    <p:sldId id="402" r:id="rId56"/>
    <p:sldId id="424" r:id="rId57"/>
    <p:sldId id="403" r:id="rId58"/>
    <p:sldId id="404" r:id="rId59"/>
    <p:sldId id="425" r:id="rId60"/>
    <p:sldId id="426" r:id="rId61"/>
    <p:sldId id="405" r:id="rId62"/>
    <p:sldId id="406" r:id="rId63"/>
    <p:sldId id="407" r:id="rId64"/>
    <p:sldId id="310" r:id="rId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2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34624-F410-4850-BAF7-74FDD7C44E56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4F765-3F41-4322-BF65-ED51D8A8082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4F765-3F41-4322-BF65-ED51D8A8082E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1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4F765-3F41-4322-BF65-ED51D8A8082E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490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4F765-3F41-4322-BF65-ED51D8A8082E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05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11.06.2026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6.jpeg"/><Relationship Id="rId7" Type="http://schemas.openxmlformats.org/officeDocument/2006/relationships/image" Target="../media/image18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50.emf"/><Relationship Id="rId7" Type="http://schemas.openxmlformats.org/officeDocument/2006/relationships/image" Target="../media/image52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9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FDFD2016-5FAA-0BF0-7385-8C0567C821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297601"/>
              </p:ext>
            </p:extLst>
          </p:nvPr>
        </p:nvGraphicFramePr>
        <p:xfrm>
          <a:off x="3018990" y="793081"/>
          <a:ext cx="3106019" cy="5431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207835" imgH="7361335" progId="CorelDraw.Graphic.17">
                  <p:embed/>
                </p:oleObj>
              </mc:Choice>
              <mc:Fallback>
                <p:oleObj name="CorelDRAW" r:id="rId2" imgW="4207835" imgH="736133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18990" y="793081"/>
                        <a:ext cx="3106019" cy="5431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ytuł 8">
            <a:extLst>
              <a:ext uri="{FF2B5EF4-FFF2-40B4-BE49-F238E27FC236}">
                <a16:creationId xmlns:a16="http://schemas.microsoft.com/office/drawing/2014/main" id="{BA67F203-50D1-7633-75AB-CC3D6AA5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2" y="0"/>
            <a:ext cx="8928992" cy="667065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pl-PL" b="1" dirty="0">
                <a:latin typeface="Aptos Slab ExtraBold" panose="020F0502020204030204" pitchFamily="34" charset="0"/>
              </a:rPr>
            </a:br>
            <a:br>
              <a:rPr lang="pl-PL" b="1" dirty="0">
                <a:latin typeface="Aptos Slab ExtraBold" panose="020F0502020204030204" pitchFamily="34" charset="0"/>
              </a:rPr>
            </a:br>
            <a:br>
              <a:rPr lang="pl-PL" b="1" dirty="0">
                <a:latin typeface="Aptos Slab ExtraBold" panose="020F0502020204030204" pitchFamily="34" charset="0"/>
              </a:rPr>
            </a:br>
            <a:r>
              <a:rPr lang="pl-PL" b="1" dirty="0">
                <a:latin typeface="Aptos Slab ExtraBold" panose="020F0502020204030204" pitchFamily="34" charset="0"/>
              </a:rPr>
              <a:t>45-LECIE</a:t>
            </a:r>
            <a:br>
              <a:rPr lang="pl-PL" b="1" dirty="0">
                <a:latin typeface="Aptos Slab ExtraBold" panose="020F0502020204030204" pitchFamily="34" charset="0"/>
              </a:rPr>
            </a:br>
            <a:r>
              <a:rPr lang="pl-PL" b="1" dirty="0">
                <a:latin typeface="Aptos Slab ExtraBold" panose="020F0502020204030204" pitchFamily="34" charset="0"/>
              </a:rPr>
              <a:t>KUJAWSKO-POMORSKIEJ</a:t>
            </a:r>
            <a:br>
              <a:rPr lang="pl-PL" b="1" dirty="0">
                <a:latin typeface="Aptos Slab ExtraBold" panose="020F0502020204030204" pitchFamily="34" charset="0"/>
              </a:rPr>
            </a:br>
            <a:r>
              <a:rPr lang="pl-PL" b="1" dirty="0">
                <a:latin typeface="Aptos Slab ExtraBold" panose="020F0502020204030204" pitchFamily="34" charset="0"/>
              </a:rPr>
              <a:t>ORGANIZACJI WOJEWÓDZKIEJ </a:t>
            </a:r>
            <a:br>
              <a:rPr lang="pl-PL" b="1" dirty="0">
                <a:latin typeface="Aptos Slab ExtraBold" panose="020F0502020204030204" pitchFamily="34" charset="0"/>
              </a:rPr>
            </a:br>
            <a:r>
              <a:rPr lang="pl-PL" b="1" dirty="0">
                <a:latin typeface="Aptos Slab ExtraBold" panose="020F0502020204030204" pitchFamily="34" charset="0"/>
              </a:rPr>
              <a:t>ZWIĄZKU ŻOŁNIERZY </a:t>
            </a:r>
            <a:br>
              <a:rPr lang="pl-PL" b="1" dirty="0">
                <a:latin typeface="Aptos Slab ExtraBold" panose="020F0502020204030204" pitchFamily="34" charset="0"/>
              </a:rPr>
            </a:br>
            <a:r>
              <a:rPr lang="pl-PL" b="1" dirty="0">
                <a:latin typeface="Aptos Slab ExtraBold" panose="020F0502020204030204" pitchFamily="34" charset="0"/>
              </a:rPr>
              <a:t>WOJSKA POLSKIEGO </a:t>
            </a:r>
            <a:br>
              <a:rPr lang="pl-PL" b="1" dirty="0">
                <a:latin typeface="Aptos Slab ExtraBold" panose="020F0502020204030204" pitchFamily="34" charset="0"/>
              </a:rPr>
            </a:br>
            <a:r>
              <a:rPr lang="pl-PL" b="1" dirty="0">
                <a:latin typeface="Aptos Slab ExtraBold" panose="020F0502020204030204" pitchFamily="34" charset="0"/>
              </a:rPr>
              <a:t>Inowrocław 12 czerwca 2026 rok</a:t>
            </a:r>
            <a:br>
              <a:rPr lang="pl-PL" b="1" dirty="0">
                <a:latin typeface="Aptos Slab ExtraBold" panose="020F0502020204030204" pitchFamily="34" charset="0"/>
              </a:rPr>
            </a:br>
            <a:br>
              <a:rPr lang="pl-PL" b="1" dirty="0">
                <a:latin typeface="Aptos Slab ExtraBold" panose="020F0502020204030204" pitchFamily="34" charset="0"/>
              </a:rPr>
            </a:br>
            <a:r>
              <a:rPr lang="pl-PL" sz="1800" b="1" dirty="0">
                <a:latin typeface="Aptos Slab ExtraBold" panose="020F0502020204030204" pitchFamily="34" charset="0"/>
              </a:rPr>
              <a:t>DOFINANSOWANIE Z ODPISU 1,5 % PODATKU NA RZECZ NASZEGO ZWIĄZKU</a:t>
            </a:r>
            <a:br>
              <a:rPr lang="pl-PL" b="1" dirty="0">
                <a:latin typeface="Aptos Slab ExtraBold" panose="020F0502020204030204" pitchFamily="34" charset="0"/>
              </a:rPr>
            </a:br>
            <a:br>
              <a:rPr lang="pl-PL" b="1" dirty="0">
                <a:latin typeface="Aptos Slab ExtraBold" panose="020F0502020204030204" pitchFamily="34" charset="0"/>
              </a:rPr>
            </a:br>
            <a:endParaRPr lang="pl-PL" b="1" dirty="0">
              <a:latin typeface="Aptos Slab ExtraBold" panose="020F0502020204030204" pitchFamily="34" charset="0"/>
            </a:endParaRPr>
          </a:p>
        </p:txBody>
      </p:sp>
      <p:pic>
        <p:nvPicPr>
          <p:cNvPr id="4" name="Obraz 3" descr="zzwp logo now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88541"/>
            <a:ext cx="864096" cy="1064691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9638" y="38854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4A54817A-E256-20AF-AF73-0903B8C23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A7777BDE-7197-AF53-D8B2-B2C7003473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225063"/>
              </p:ext>
            </p:extLst>
          </p:nvPr>
        </p:nvGraphicFramePr>
        <p:xfrm>
          <a:off x="3995936" y="83503"/>
          <a:ext cx="938013" cy="1147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964800" imgH="1181880" progId="Unknown">
                  <p:embed/>
                </p:oleObj>
              </mc:Choice>
              <mc:Fallback>
                <p:oleObj r:id="rId6" imgW="964800" imgH="1181880" progId="Unknown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83503"/>
                        <a:ext cx="938013" cy="11478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40ECF5D9-0894-CE6B-C9D1-A11960B1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6419056" cy="56207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dirty="0"/>
              <a:t>SZTANDAR dla KOŁA NR 9</a:t>
            </a:r>
          </a:p>
        </p:txBody>
      </p:sp>
      <p:pic>
        <p:nvPicPr>
          <p:cNvPr id="4" name="Symbol zastępczy zawartości 3" descr="Sztandar dla K9.jpg">
            <a:extLst>
              <a:ext uri="{FF2B5EF4-FFF2-40B4-BE49-F238E27FC236}">
                <a16:creationId xmlns:a16="http://schemas.microsoft.com/office/drawing/2014/main" id="{676D5146-9152-EC33-54E3-C2DCD9109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25538"/>
            <a:ext cx="8583612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8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 descr="XXXV -lecie A.jpg">
            <a:extLst>
              <a:ext uri="{FF2B5EF4-FFF2-40B4-BE49-F238E27FC236}">
                <a16:creationId xmlns:a16="http://schemas.microsoft.com/office/drawing/2014/main" id="{D9BFFB27-FFDB-EE08-094B-DFF439A28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2015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5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 descr="XXXV-lecie B.jpg">
            <a:extLst>
              <a:ext uri="{FF2B5EF4-FFF2-40B4-BE49-F238E27FC236}">
                <a16:creationId xmlns:a16="http://schemas.microsoft.com/office/drawing/2014/main" id="{31B5A66C-EA62-04FD-72D5-A250C82DB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76250"/>
            <a:ext cx="8064500" cy="59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2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57964A9-41DD-8103-91D1-F6FDC5E4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pl-PL" sz="3600" dirty="0">
                <a:solidFill>
                  <a:srgbClr val="FF0000"/>
                </a:solidFill>
              </a:rPr>
              <a:t>ZMIANA NAZWY ZWIĄZKU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93A87A-F3AE-5841-83E1-647538FCF0F2}"/>
              </a:ext>
            </a:extLst>
          </p:cNvPr>
          <p:cNvSpPr txBox="1"/>
          <p:nvPr/>
        </p:nvSpPr>
        <p:spPr>
          <a:xfrm>
            <a:off x="647564" y="1305687"/>
            <a:ext cx="784887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pl-PL" sz="1400" b="1" dirty="0">
                <a:latin typeface="Times New Roman" panose="02020603050405020304" pitchFamily="18" charset="0"/>
              </a:rPr>
              <a:t>                        </a:t>
            </a:r>
            <a:r>
              <a:rPr lang="pl-PL" sz="1400" b="1" i="0" u="none" strike="noStrike" baseline="0" dirty="0">
                <a:latin typeface="Times New Roman" panose="02020603050405020304" pitchFamily="18" charset="0"/>
              </a:rPr>
              <a:t>                        VIII Krajowy Zjazd Delegatów</a:t>
            </a:r>
          </a:p>
          <a:p>
            <a:pPr algn="l"/>
            <a:r>
              <a:rPr lang="pl-PL" sz="1400" b="1" i="0" u="none" strike="noStrike" baseline="0" dirty="0">
                <a:latin typeface="Times New Roman" panose="02020603050405020304" pitchFamily="18" charset="0"/>
              </a:rPr>
              <a:t>Zwi</a:t>
            </a:r>
            <a:r>
              <a:rPr lang="pl-PL" sz="1400" b="1" dirty="0">
                <a:latin typeface="TimesNewRoman,Bold"/>
              </a:rPr>
              <a:t>ą</a:t>
            </a:r>
            <a:r>
              <a:rPr lang="pl-PL" sz="1400" b="1" i="0" u="none" strike="noStrike" baseline="0" dirty="0">
                <a:latin typeface="Times New Roman" panose="02020603050405020304" pitchFamily="18" charset="0"/>
              </a:rPr>
              <a:t>zku Byłych Żołnierzy Zawodowych i Oficerów Rezerwy Wojska Polskiego w dniu 23 wrze</a:t>
            </a:r>
            <a:r>
              <a:rPr lang="pl-PL" sz="1400" b="1" dirty="0">
                <a:latin typeface="TimesNewRoman,Bold"/>
              </a:rPr>
              <a:t>ś</a:t>
            </a:r>
            <a:r>
              <a:rPr lang="pl-PL" sz="1400" b="1" i="0" u="none" strike="noStrike" baseline="0" dirty="0">
                <a:latin typeface="Times New Roman" panose="02020603050405020304" pitchFamily="18" charset="0"/>
              </a:rPr>
              <a:t>nia 2009r. </a:t>
            </a:r>
            <a:r>
              <a:rPr lang="pl-PL" sz="1400" b="1" dirty="0">
                <a:latin typeface="Times New Roman" panose="02020603050405020304" pitchFamily="18" charset="0"/>
              </a:rPr>
              <a:t>u</a:t>
            </a:r>
            <a:r>
              <a:rPr lang="pl-PL" sz="1400" b="1" i="0" u="none" strike="noStrike" baseline="0" dirty="0">
                <a:latin typeface="Times New Roman" panose="02020603050405020304" pitchFamily="18" charset="0"/>
              </a:rPr>
              <a:t>chwalił zmianę nazwy Związku   na  ZWIĄZEK ŻOŁNIERZY WOJSKA POLSKIEGO</a:t>
            </a:r>
          </a:p>
          <a:p>
            <a:pPr algn="l"/>
            <a:r>
              <a:rPr lang="pl-PL" sz="1400" b="1" dirty="0">
                <a:latin typeface="Times New Roman" panose="02020603050405020304" pitchFamily="18" charset="0"/>
              </a:rPr>
              <a:t>Zmiana nazwy potwierdzona przez</a:t>
            </a:r>
            <a:r>
              <a:rPr lang="pl-PL" sz="1400" b="1" i="0" u="none" strike="noStrike" baseline="0" dirty="0">
                <a:latin typeface="Times New Roman" panose="02020603050405020304" pitchFamily="18" charset="0"/>
              </a:rPr>
              <a:t> IX Nadzwyczajny Krajowy Zjazd Delegatów w dniu 13.04.2010 r.</a:t>
            </a:r>
            <a:endParaRPr lang="pl-PL" sz="1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EEFA9E-7B80-4AA2-C368-2EA4AED8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4813"/>
            <a:ext cx="936104" cy="15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05B25D4-C32F-85ED-75BD-D40A0F3CE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22" y="4512474"/>
            <a:ext cx="2070888" cy="2070888"/>
          </a:xfrm>
          <a:prstGeom prst="rect">
            <a:avLst/>
          </a:prstGeom>
        </p:spPr>
      </p:pic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0AF28A5A-2D11-A03E-E792-1D3F7398FF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22511"/>
              </p:ext>
            </p:extLst>
          </p:nvPr>
        </p:nvGraphicFramePr>
        <p:xfrm>
          <a:off x="4955761" y="2908488"/>
          <a:ext cx="1169414" cy="190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015401" imgH="3275850" progId="CorelDraw.Graphic.17">
                  <p:embed/>
                </p:oleObj>
              </mc:Choice>
              <mc:Fallback>
                <p:oleObj name="CorelDRAW" r:id="rId4" imgW="2015401" imgH="3275850" progId="CorelDraw.Graphic.17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C91FD104-E778-368B-528E-41040BC90F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5761" y="2908488"/>
                        <a:ext cx="1169414" cy="1900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C4E469D9-451E-5279-58C9-84760143A9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664920"/>
              </p:ext>
            </p:extLst>
          </p:nvPr>
        </p:nvGraphicFramePr>
        <p:xfrm>
          <a:off x="5645091" y="4809016"/>
          <a:ext cx="1961035" cy="1966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5144032" imgH="5157358" progId="CorelDraw.Graphic.17">
                  <p:embed/>
                </p:oleObj>
              </mc:Choice>
              <mc:Fallback>
                <p:oleObj name="CorelDRAW" r:id="rId6" imgW="5144032" imgH="5157358" progId="CorelDraw.Graphic.17">
                  <p:embed/>
                  <p:pic>
                    <p:nvPicPr>
                      <p:cNvPr id="6" name="Obiekt 5">
                        <a:extLst>
                          <a:ext uri="{FF2B5EF4-FFF2-40B4-BE49-F238E27FC236}">
                            <a16:creationId xmlns:a16="http://schemas.microsoft.com/office/drawing/2014/main" id="{2AD6F6E0-48EF-ED2E-6759-F0A9748143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45091" y="4809016"/>
                        <a:ext cx="1961035" cy="1966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6E67C5F3-510F-55F0-59A5-FF8AFC39AB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876623"/>
              </p:ext>
            </p:extLst>
          </p:nvPr>
        </p:nvGraphicFramePr>
        <p:xfrm>
          <a:off x="6802931" y="2944693"/>
          <a:ext cx="1606391" cy="197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2327999" imgH="2866502" progId="CorelDraw.Graphic.17">
                  <p:embed/>
                </p:oleObj>
              </mc:Choice>
              <mc:Fallback>
                <p:oleObj name="CorelDRAW" r:id="rId8" imgW="2327999" imgH="2866502" progId="CorelDraw.Graphic.17">
                  <p:embed/>
                  <p:pic>
                    <p:nvPicPr>
                      <p:cNvPr id="7" name="Obiekt 6">
                        <a:extLst>
                          <a:ext uri="{FF2B5EF4-FFF2-40B4-BE49-F238E27FC236}">
                            <a16:creationId xmlns:a16="http://schemas.microsoft.com/office/drawing/2014/main" id="{8132EDC6-C2BC-75C3-73E1-449DF07AFD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02931" y="2944693"/>
                        <a:ext cx="1606391" cy="1978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F09917A6-0687-2E24-BAC0-5FBE1EA081B9}"/>
              </a:ext>
            </a:extLst>
          </p:cNvPr>
          <p:cNvSpPr txBox="1"/>
          <p:nvPr/>
        </p:nvSpPr>
        <p:spPr>
          <a:xfrm>
            <a:off x="939478" y="2406248"/>
            <a:ext cx="1800200" cy="3785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Stare symbole.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BBBC77C-8C04-33C7-A504-1E5546467862}"/>
              </a:ext>
            </a:extLst>
          </p:cNvPr>
          <p:cNvSpPr txBox="1"/>
          <p:nvPr/>
        </p:nvSpPr>
        <p:spPr>
          <a:xfrm>
            <a:off x="5591392" y="2415481"/>
            <a:ext cx="181440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Nowe symbole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7575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DC4BBDC-1474-79E9-DE1C-3E6434F4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12" y="260648"/>
            <a:ext cx="7499176" cy="3460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NASZE XXX-lecie  i NASZ NOWY SZTANDAR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661D38C-F9B9-E906-2FD1-1CECCB5403DB}"/>
              </a:ext>
            </a:extLst>
          </p:cNvPr>
          <p:cNvSpPr txBox="1"/>
          <p:nvPr/>
        </p:nvSpPr>
        <p:spPr>
          <a:xfrm>
            <a:off x="250825" y="836613"/>
            <a:ext cx="8569325" cy="13779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</a:rPr>
              <a:t>W dniu 3 czerwca 2011 roku w 1 </a:t>
            </a:r>
            <a:r>
              <a:rPr lang="pl-PL" sz="1400" dirty="0" err="1">
                <a:solidFill>
                  <a:schemeClr val="tx1"/>
                </a:solidFill>
              </a:rPr>
              <a:t>Blog</a:t>
            </a:r>
            <a:r>
              <a:rPr lang="pl-PL" sz="1400" dirty="0">
                <a:solidFill>
                  <a:schemeClr val="tx1"/>
                </a:solidFill>
              </a:rPr>
              <a:t> zorganizowaliśmy uroczystość 30-lecia naszej organizacji związkowej. W związku ze zmianą nazwy na ZWIĄZEK ŻOŁNIERZY WOJSKA POLSKIEGO dokonaną na VIII Zjeździe Krajowym podjęto inicjatywę ufundowania nowego sztandaru ZW. Dzięki ofiarności przyjaciół i naszych członków w krótkim czasie zebrano potrzebne środki, zatem wystąpiliśmy do ZG o przyznanie sztandaru i po wyrażeniu zgody postanowiliśmy połączyć te dwie doniosłe uroczystości. Wielkiego wsparcia doznaliśmy od 1 </a:t>
            </a:r>
            <a:r>
              <a:rPr lang="pl-PL" sz="1400" dirty="0" err="1">
                <a:solidFill>
                  <a:schemeClr val="tx1"/>
                </a:solidFill>
              </a:rPr>
              <a:t>Blog</a:t>
            </a:r>
            <a:r>
              <a:rPr lang="pl-PL" sz="1400" dirty="0">
                <a:solidFill>
                  <a:schemeClr val="tx1"/>
                </a:solidFill>
              </a:rPr>
              <a:t> pod dowództwem gen. bryg. Dariusza Łukowskiego.</a:t>
            </a:r>
          </a:p>
        </p:txBody>
      </p:sp>
      <p:pic>
        <p:nvPicPr>
          <p:cNvPr id="5" name="Symbol zastępczy zawartości 5" descr="XXX lecie A.jpg">
            <a:extLst>
              <a:ext uri="{FF2B5EF4-FFF2-40B4-BE49-F238E27FC236}">
                <a16:creationId xmlns:a16="http://schemas.microsoft.com/office/drawing/2014/main" id="{9AE929D1-4EB7-738F-94EC-86A853BB2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527" y="2356936"/>
            <a:ext cx="7451725" cy="44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80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XXX-lecie B.jpg">
            <a:extLst>
              <a:ext uri="{FF2B5EF4-FFF2-40B4-BE49-F238E27FC236}">
                <a16:creationId xmlns:a16="http://schemas.microsoft.com/office/drawing/2014/main" id="{3B54461C-CF57-EAFD-8815-2E054854C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0421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1BA3953-DAE4-38AE-3BF7-B99C181F9960}"/>
              </a:ext>
            </a:extLst>
          </p:cNvPr>
          <p:cNvSpPr txBox="1"/>
          <p:nvPr/>
        </p:nvSpPr>
        <p:spPr>
          <a:xfrm>
            <a:off x="1043609" y="404665"/>
            <a:ext cx="324036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/>
              <a:t>Wbijanie gwoździ przez fundatorów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4F21A9F-5FE1-F442-07F8-679F5CCA7DEE}"/>
              </a:ext>
            </a:extLst>
          </p:cNvPr>
          <p:cNvSpPr txBox="1"/>
          <p:nvPr/>
        </p:nvSpPr>
        <p:spPr>
          <a:xfrm>
            <a:off x="4787900" y="333375"/>
            <a:ext cx="3024188" cy="527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/>
              <a:t>Poświęcenie sztandaru przez Dziekana    </a:t>
            </a:r>
            <a:r>
              <a:rPr lang="pl-PL" sz="1400" dirty="0" err="1"/>
              <a:t>IWsp</a:t>
            </a:r>
            <a:r>
              <a:rPr lang="pl-PL" sz="1400" dirty="0"/>
              <a:t> SZ ks. kan. płk Zenona Surmę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577751B-AC5E-19D6-3827-53C2B82825AC}"/>
              </a:ext>
            </a:extLst>
          </p:cNvPr>
          <p:cNvSpPr txBox="1"/>
          <p:nvPr/>
        </p:nvSpPr>
        <p:spPr>
          <a:xfrm>
            <a:off x="899592" y="6093296"/>
            <a:ext cx="3456384" cy="738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/>
              <a:t>Wręczenie sztandaru prezesowi ZW kol.  Józefowi </a:t>
            </a:r>
            <a:r>
              <a:rPr lang="pl-PL" sz="1400" dirty="0" err="1"/>
              <a:t>Mólowi</a:t>
            </a:r>
            <a:r>
              <a:rPr lang="pl-PL" sz="1400" dirty="0"/>
              <a:t> przez wiceprezesa ZG            kol. Marka Bielca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CA1BA7C-A54B-2329-8A72-02F4D0AAFBF0}"/>
              </a:ext>
            </a:extLst>
          </p:cNvPr>
          <p:cNvSpPr txBox="1"/>
          <p:nvPr/>
        </p:nvSpPr>
        <p:spPr>
          <a:xfrm>
            <a:off x="4787900" y="6313237"/>
            <a:ext cx="2952328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/>
              <a:t>Prezentacja  sztandaru</a:t>
            </a:r>
          </a:p>
        </p:txBody>
      </p:sp>
    </p:spTree>
    <p:extLst>
      <p:ext uri="{BB962C8B-B14F-4D97-AF65-F5344CB8AC3E}">
        <p14:creationId xmlns:p14="http://schemas.microsoft.com/office/powerpoint/2010/main" val="27798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4BF88BCE-DE7D-07B4-21BB-F62076075B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5656" y="260648"/>
            <a:ext cx="541094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/>
              <a:t>Poczty sztandarowe</a:t>
            </a:r>
          </a:p>
        </p:txBody>
      </p:sp>
      <p:pic>
        <p:nvPicPr>
          <p:cNvPr id="4" name="Obraz 1" descr="XXX lecie C.jpg">
            <a:extLst>
              <a:ext uri="{FF2B5EF4-FFF2-40B4-BE49-F238E27FC236}">
                <a16:creationId xmlns:a16="http://schemas.microsoft.com/office/drawing/2014/main" id="{54201869-B82A-093E-CBE8-3E204539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2441"/>
            <a:ext cx="7132638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362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5A1838-DB0E-D2F2-0FB3-5D9C66C57087}"/>
              </a:ext>
            </a:extLst>
          </p:cNvPr>
          <p:cNvSpPr txBox="1">
            <a:spLocks/>
          </p:cNvSpPr>
          <p:nvPr/>
        </p:nvSpPr>
        <p:spPr>
          <a:xfrm>
            <a:off x="2555875" y="188913"/>
            <a:ext cx="4319588" cy="4905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400"/>
              <a:t>NASZE SUKCESY </a:t>
            </a:r>
            <a:endParaRPr lang="pl-PL" sz="2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B02738-6166-F8AD-DDFC-B0FA19ED406F}"/>
              </a:ext>
            </a:extLst>
          </p:cNvPr>
          <p:cNvSpPr txBox="1"/>
          <p:nvPr/>
        </p:nvSpPr>
        <p:spPr>
          <a:xfrm>
            <a:off x="1115616" y="764704"/>
            <a:ext cx="684076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 2012 ROKU W KONKURSIE SAL TRADYCJI ZDYBYLIŚMY I MIEJSCE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A W KONKURSIE KRONIK II MIEJSCE NA SZCZEBLU ZWIĄZKU</a:t>
            </a:r>
          </a:p>
        </p:txBody>
      </p:sp>
      <p:pic>
        <p:nvPicPr>
          <p:cNvPr id="4" name="Symbol zastępczy zawartości 3" descr="Sala tradycji.jpg">
            <a:extLst>
              <a:ext uri="{FF2B5EF4-FFF2-40B4-BE49-F238E27FC236}">
                <a16:creationId xmlns:a16="http://schemas.microsoft.com/office/drawing/2014/main" id="{D2369936-A7B4-C31D-C34D-8B0714A5F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576" y="1496289"/>
            <a:ext cx="7971413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1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0EA25-1CF9-5C14-C59D-9F74CCDEAF5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 2013 ROKU GŁÓWNY PROWADZĄCY KRONIKĘ I JEDEN Z TWÓRCÓW SALI TRADYCJI Kol. HENRYK KONARSKI ZOSTAŁ „CZŁOWIEKIEM ROKU 2013” w NASZYM ZWIĄZKU</a:t>
            </a:r>
            <a:endParaRPr lang="pl-PL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Symbol zastępczy zawartości 3" descr="Człowiek Roku -Gniezno.jpg">
            <a:extLst>
              <a:ext uri="{FF2B5EF4-FFF2-40B4-BE49-F238E27FC236}">
                <a16:creationId xmlns:a16="http://schemas.microsoft.com/office/drawing/2014/main" id="{483E306C-61E1-723F-21BD-B50384FE5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397000"/>
            <a:ext cx="3887787" cy="518636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FED69C8-CFA6-DCC5-E65E-2BC9CAB6AAD2}"/>
              </a:ext>
            </a:extLst>
          </p:cNvPr>
          <p:cNvSpPr txBox="1"/>
          <p:nvPr/>
        </p:nvSpPr>
        <p:spPr>
          <a:xfrm>
            <a:off x="4640844" y="1366349"/>
            <a:ext cx="3960812" cy="2847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Powstała w 2000 r. Sala Tradycji została przebudowana z powodu zmiany lokalizacji biura ZW. 2009 r. nastąpiło otwarcie Sali w nowym pomieszczeniu i tę Salę zaprezentowaliśmy w konkursie.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Twórcami nowej Sali Tradycji byli kol. Jan </a:t>
            </a:r>
            <a:r>
              <a:rPr lang="pl-PL" dirty="0" err="1"/>
              <a:t>Długoszewski</a:t>
            </a:r>
            <a:r>
              <a:rPr lang="pl-PL" dirty="0"/>
              <a:t>, Henryk Konarski, przy pomocy kol.  Stanisława </a:t>
            </a:r>
            <a:r>
              <a:rPr lang="pl-PL" dirty="0" err="1"/>
              <a:t>Mandziuka</a:t>
            </a:r>
            <a:r>
              <a:rPr lang="pl-PL" dirty="0"/>
              <a:t>, Marka </a:t>
            </a:r>
            <a:r>
              <a:rPr lang="pl-PL" dirty="0" err="1"/>
              <a:t>Plita</a:t>
            </a:r>
            <a:r>
              <a:rPr lang="pl-PL" dirty="0"/>
              <a:t> i Jadwigi Napierały – na zdjęciu twórcy ze zdobytymi Pucharami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0FD5ED1-AC13-57A5-6204-3B3B74D5DAFE}"/>
              </a:ext>
            </a:extLst>
          </p:cNvPr>
          <p:cNvSpPr txBox="1"/>
          <p:nvPr/>
        </p:nvSpPr>
        <p:spPr>
          <a:xfrm>
            <a:off x="4283968" y="4581128"/>
            <a:ext cx="3311525" cy="14747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Prezes Związku gen. dyw. Adam Rębacz wręcza Certyfikat nadania tytułu „CZŁOWIEKA ROKU” Kol. Henrykowi Konarskiemu – Gniezno 2013 r.</a:t>
            </a:r>
          </a:p>
        </p:txBody>
      </p:sp>
    </p:spTree>
    <p:extLst>
      <p:ext uri="{BB962C8B-B14F-4D97-AF65-F5344CB8AC3E}">
        <p14:creationId xmlns:p14="http://schemas.microsoft.com/office/powerpoint/2010/main" val="4153602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D736D522-E5BA-4EDD-4FE9-993B734E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88640"/>
            <a:ext cx="7067128" cy="4900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SZTANDAR DLA KOŁA NR 3</a:t>
            </a:r>
          </a:p>
        </p:txBody>
      </p:sp>
      <p:pic>
        <p:nvPicPr>
          <p:cNvPr id="4" name="Symbol zastępczy zawartości 3" descr="Sztandar K3.jpg">
            <a:extLst>
              <a:ext uri="{FF2B5EF4-FFF2-40B4-BE49-F238E27FC236}">
                <a16:creationId xmlns:a16="http://schemas.microsoft.com/office/drawing/2014/main" id="{F752F7D4-28FD-556D-75FE-9E86D6069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856" y="951741"/>
            <a:ext cx="7411665" cy="57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726D673E-3F7C-18CB-7DF4-CDFE633A0D3A}"/>
              </a:ext>
            </a:extLst>
          </p:cNvPr>
          <p:cNvSpPr txBox="1">
            <a:spLocks/>
          </p:cNvSpPr>
          <p:nvPr/>
        </p:nvSpPr>
        <p:spPr>
          <a:xfrm>
            <a:off x="395536" y="1340768"/>
            <a:ext cx="8280920" cy="459797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/>
              <a:t>Do czasu powstania Związku Byłych Żołnierzy Zawodowych nie było w kraju organizacji reprezentującej interesy emerytów, rencistów wojskowych i ich rodzin. Zadania tego nie spełniały (bo nie do tego zostały powołane) Kluby Oficerów  Rezerwy   przy  LOK.</a:t>
            </a:r>
          </a:p>
          <a:p>
            <a:pPr>
              <a:defRPr/>
            </a:pPr>
            <a:r>
              <a:rPr lang="pl-PL"/>
              <a:t>Zmiany zachodzące w kraju wyzwoliły drzemiące dążenia do utworzenia organizacji skupiającej nasze środowisko i broniące naszych interesów.</a:t>
            </a:r>
          </a:p>
          <a:p>
            <a:pPr>
              <a:defRPr/>
            </a:pPr>
            <a:r>
              <a:rPr lang="pl-PL"/>
              <a:t>Inicjatywę tę poparło Ministerstwo Obrony Narodowej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1FABCF0-4776-B89D-A7D7-D2E45B39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92" y="188640"/>
            <a:ext cx="6573416" cy="94677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dirty="0"/>
              <a:t>NASZE NARODZINY</a:t>
            </a:r>
          </a:p>
        </p:txBody>
      </p:sp>
    </p:spTree>
    <p:extLst>
      <p:ext uri="{BB962C8B-B14F-4D97-AF65-F5344CB8AC3E}">
        <p14:creationId xmlns:p14="http://schemas.microsoft.com/office/powerpoint/2010/main" val="742186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CEF9B9A9-77EB-ADB8-C4F8-2EC96736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953" y="182189"/>
            <a:ext cx="6851104" cy="54964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000" dirty="0"/>
              <a:t>PARK 2 KORPUSU OBRONY POWIETRZNEJ</a:t>
            </a:r>
          </a:p>
        </p:txBody>
      </p:sp>
      <p:pic>
        <p:nvPicPr>
          <p:cNvPr id="4" name="Symbol zastępczy zawartości 6" descr="2 KOP.jpg">
            <a:extLst>
              <a:ext uri="{FF2B5EF4-FFF2-40B4-BE49-F238E27FC236}">
                <a16:creationId xmlns:a16="http://schemas.microsoft.com/office/drawing/2014/main" id="{A2361F11-44CE-18FC-626E-09FE08CA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469" y="902493"/>
            <a:ext cx="7327700" cy="3960440"/>
          </a:xfrm>
          <a:prstGeom prst="rect">
            <a:avLst/>
          </a:prstGeom>
        </p:spPr>
      </p:pic>
      <p:pic>
        <p:nvPicPr>
          <p:cNvPr id="5" name="Obraz 7" descr="2 KOP B.jpg">
            <a:extLst>
              <a:ext uri="{FF2B5EF4-FFF2-40B4-BE49-F238E27FC236}">
                <a16:creationId xmlns:a16="http://schemas.microsoft.com/office/drawing/2014/main" id="{6E613337-3BD1-9894-142C-6DC43F962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9" y="4848497"/>
            <a:ext cx="147796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478C969-7B9D-7397-4729-7BE021F6B52F}"/>
              </a:ext>
            </a:extLst>
          </p:cNvPr>
          <p:cNvSpPr txBox="1"/>
          <p:nvPr/>
        </p:nvSpPr>
        <p:spPr>
          <a:xfrm>
            <a:off x="2555777" y="4862933"/>
            <a:ext cx="5880682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/>
              <a:t>Z INICJATYWY Koła Nr 1 parkowi na Błoniu Rada Miasta Bydgoszczy pod kierownictwem Pana Romana Jasiakiewicza nadała nazwę PARKU 2 KORPUSU OBRONY POWIETRZNEJ. Odsłonięcia tablicy z nazwą parku dokonał Przewodniczący Rady Miasta wspólnie z byłym Dowódcą 2 KOP gen. Jerzym Rakowskim  oraz inicjatorem płk Edmundem Łącznym. Uroczystość była okazją do odznaczenia Szkoły Podstawowej Nr 62, której patronem jest 1 DP  im. Tadeusza Kościuszki.  Złotym Krzyżem Związku. Dekoracji sztandaru dokonał członek prezydium ZG ZŻWP kol. J. Mól</a:t>
            </a:r>
          </a:p>
        </p:txBody>
      </p:sp>
    </p:spTree>
    <p:extLst>
      <p:ext uri="{BB962C8B-B14F-4D97-AF65-F5344CB8AC3E}">
        <p14:creationId xmlns:p14="http://schemas.microsoft.com/office/powerpoint/2010/main" val="3775137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EB347E-8085-C107-EF3A-B565BE25D783}"/>
              </a:ext>
            </a:extLst>
          </p:cNvPr>
          <p:cNvSpPr txBox="1">
            <a:spLocks/>
          </p:cNvSpPr>
          <p:nvPr/>
        </p:nvSpPr>
        <p:spPr>
          <a:xfrm>
            <a:off x="304800" y="274638"/>
            <a:ext cx="3352800" cy="4754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4000" b="1">
                <a:solidFill>
                  <a:srgbClr val="FFFFFF"/>
                </a:solidFill>
              </a:rPr>
              <a:t>ZERWANIE PRZEZ </a:t>
            </a:r>
            <a:br>
              <a:rPr lang="pl-PL" altLang="pl-PL" sz="4000" b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pl-PL" altLang="pl-PL" sz="8800" b="1">
                <a:solidFill>
                  <a:srgbClr val="FFFFFF"/>
                </a:solidFill>
              </a:rPr>
              <a:t>MON</a:t>
            </a:r>
            <a:r>
              <a:rPr lang="pl-PL" altLang="pl-PL" sz="4000" b="1">
                <a:solidFill>
                  <a:srgbClr val="FFFFFF"/>
                </a:solidFill>
              </a:rPr>
              <a:t> WSPÓŁPRACY </a:t>
            </a:r>
            <a:br>
              <a:rPr lang="pl-PL" altLang="pl-PL" sz="4000" b="1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pl-PL" altLang="pl-PL" sz="4000" b="1">
                <a:solidFill>
                  <a:srgbClr val="FFFFFF"/>
                </a:solidFill>
              </a:rPr>
              <a:t>ZE ZWIĄZKIEM</a:t>
            </a:r>
            <a:endParaRPr lang="pl-PL" altLang="pl-PL" sz="4000" b="1" dirty="0">
              <a:solidFill>
                <a:srgbClr val="FFFFFF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C774054-BE6D-45FA-9EA7-476838EA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16632"/>
            <a:ext cx="487188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683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C30B85-FA72-43B5-C8DE-0C2E85728735}"/>
              </a:ext>
            </a:extLst>
          </p:cNvPr>
          <p:cNvSpPr txBox="1">
            <a:spLocks/>
          </p:cNvSpPr>
          <p:nvPr/>
        </p:nvSpPr>
        <p:spPr>
          <a:xfrm>
            <a:off x="381000" y="1219200"/>
            <a:ext cx="3429000" cy="41449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sz="5400" b="1">
                <a:solidFill>
                  <a:srgbClr val="000000"/>
                </a:solidFill>
              </a:rPr>
              <a:t>SZYKANY </a:t>
            </a:r>
            <a:br>
              <a:rPr lang="pl-PL" altLang="pl-PL" sz="5400" b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l-PL" altLang="pl-PL" sz="5400" b="1">
                <a:solidFill>
                  <a:srgbClr val="000000"/>
                </a:solidFill>
              </a:rPr>
              <a:t>ZE </a:t>
            </a:r>
            <a:br>
              <a:rPr lang="pl-PL" altLang="pl-PL" sz="5400" b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l-PL" altLang="pl-PL" sz="5400" b="1">
                <a:solidFill>
                  <a:srgbClr val="000000"/>
                </a:solidFill>
              </a:rPr>
              <a:t>STRONY </a:t>
            </a:r>
            <a:br>
              <a:rPr lang="pl-PL" altLang="pl-PL" sz="5400" b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l-PL" altLang="pl-PL" sz="8800" b="1">
                <a:solidFill>
                  <a:srgbClr val="000000"/>
                </a:solidFill>
              </a:rPr>
              <a:t>MON</a:t>
            </a:r>
            <a:endParaRPr lang="pl-PL" altLang="pl-PL" sz="88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E03B8-0DE8-3810-49A2-1F6EFF30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1" y="238888"/>
            <a:ext cx="4189040" cy="66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33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850D46D6-B398-9AB3-42A6-2CFED7E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0648"/>
            <a:ext cx="7139136" cy="70609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altLang="pl-PL" sz="2400" b="1" dirty="0">
                <a:solidFill>
                  <a:srgbClr val="000000"/>
                </a:solidFill>
              </a:rPr>
              <a:t>NASZE WYJŚCIE Z WOJSKA</a:t>
            </a:r>
          </a:p>
        </p:txBody>
      </p:sp>
      <p:pic>
        <p:nvPicPr>
          <p:cNvPr id="4" name="Symbol zastępczy zawartości 3" descr="Wyjście.jpg">
            <a:extLst>
              <a:ext uri="{FF2B5EF4-FFF2-40B4-BE49-F238E27FC236}">
                <a16:creationId xmlns:a16="http://schemas.microsoft.com/office/drawing/2014/main" id="{EC8DD3B9-24E9-B567-FCF9-86F35021D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914" y="994431"/>
            <a:ext cx="5832475" cy="57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46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CC9D1B-096F-1382-27B0-4360F2A5F842}"/>
              </a:ext>
            </a:extLst>
          </p:cNvPr>
          <p:cNvSpPr txBox="1">
            <a:spLocks/>
          </p:cNvSpPr>
          <p:nvPr/>
        </p:nvSpPr>
        <p:spPr>
          <a:xfrm>
            <a:off x="971600" y="414796"/>
            <a:ext cx="7488832" cy="63408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400" b="1"/>
              <a:t>DZIAŁAMY NADAL </a:t>
            </a:r>
            <a:endParaRPr lang="pl-PL" sz="24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94E14F-37C5-BCE1-CF0E-683BA0BAA770}"/>
              </a:ext>
            </a:extLst>
          </p:cNvPr>
          <p:cNvSpPr txBox="1">
            <a:spLocks/>
          </p:cNvSpPr>
          <p:nvPr/>
        </p:nvSpPr>
        <p:spPr>
          <a:xfrm>
            <a:off x="250825" y="1600200"/>
            <a:ext cx="8569325" cy="4525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pl-PL" sz="2400" dirty="0"/>
              <a:t>Nie  daliśmy satysfakcji wrażym siłom. Tak jak dotychczas realizowaliśmy  cele statutowe Związku.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pl-PL" sz="2400" dirty="0"/>
              <a:t>.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pl-PL" sz="2400" dirty="0"/>
              <a:t>DZIĘKUJEMY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pl-PL" sz="2400" dirty="0"/>
              <a:t>Władzom samorządowym województwa, miast i gmin za wsparcie, udostępnienie, na preferencyjnych warunkach, pomieszczeń do działalności, w tym możliwość godnego przechowywania sztandarów i pamiątek. Dziękujemy za słowa wsparcia i udział w naszych przedsięwzięciach</a:t>
            </a:r>
          </a:p>
        </p:txBody>
      </p:sp>
    </p:spTree>
    <p:extLst>
      <p:ext uri="{BB962C8B-B14F-4D97-AF65-F5344CB8AC3E}">
        <p14:creationId xmlns:p14="http://schemas.microsoft.com/office/powerpoint/2010/main" val="1818490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C5568A46-EDCF-5620-D458-7DEC81D9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ODZNACZENIE 38 SZKOŁY PODSTAWOWEJ im. ZDOBYWCÓW WAŁU POMORSKIEGO ZŁOTYM KRZYŻEM ZWIĄZKU 18.03.2016</a:t>
            </a:r>
          </a:p>
        </p:txBody>
      </p:sp>
      <p:pic>
        <p:nvPicPr>
          <p:cNvPr id="4" name="Symbol zastępczy zawartości 3" descr="38 SzP.jpg">
            <a:extLst>
              <a:ext uri="{FF2B5EF4-FFF2-40B4-BE49-F238E27FC236}">
                <a16:creationId xmlns:a16="http://schemas.microsoft.com/office/drawing/2014/main" id="{1DF2DF1A-F1FC-B1F4-D328-168A57DA3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1417638"/>
            <a:ext cx="4419600" cy="52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4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AA961949-BFFD-8CA9-1454-7C8C8529F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rgbClr val="FFC000"/>
          </a:solidFill>
        </p:spPr>
        <p:txBody>
          <a:bodyPr/>
          <a:lstStyle/>
          <a:p>
            <a:r>
              <a:rPr lang="pl-PL" sz="3200" dirty="0"/>
              <a:t>X ZJAZD WOJEWÓDZKI 30.03.2017 R.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7B118A2-9FA6-861F-8795-66BE603581A0}"/>
              </a:ext>
            </a:extLst>
          </p:cNvPr>
          <p:cNvSpPr txBox="1"/>
          <p:nvPr/>
        </p:nvSpPr>
        <p:spPr>
          <a:xfrm>
            <a:off x="282352" y="1484784"/>
            <a:ext cx="8579296" cy="4528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None/>
            </a:pPr>
            <a:r>
              <a:rPr lang="pl-PL" sz="1400" kern="50" dirty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Prezes ZW powitał</a:t>
            </a: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przedstawicieli władz samorządowych: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676275" algn="l"/>
              </a:tabLst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Wicemarszałka Województwa Kujawsko-Pomorskiego p. Zbigniewa Ostrowskiego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676275" algn="l"/>
              </a:tabLst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Wiceprezydenta Miasta Bydgoszczy p. Jana Mirosława Kozłowicza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676275" algn="l"/>
              </a:tabLst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Wiceprzewodniczącego Rady Miasta Bydgoszczy p. Jana Szopińskiego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676275" algn="l"/>
              </a:tabLst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Radnego Miasta Bydgoszczy, dyrektora Biura Europosła Janusza Zemke p. Ireneusza Nitkiewicza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676275" algn="l"/>
              </a:tabLst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Asystenta Europosła Janusza Zemke p. Zbigniewa </a:t>
            </a:r>
            <a:r>
              <a:rPr lang="pl-PL" sz="1400" kern="50" dirty="0" err="1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Welenca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None/>
            </a:pPr>
            <a:r>
              <a:rPr lang="pl-PL" sz="1400" kern="50" dirty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 - </a:t>
            </a: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przedstawiciela władz wojskowych:</a:t>
            </a:r>
            <a:b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        - Szefa WKU Bydgoszcz p. płk Adama Ciesielskiego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 </a:t>
            </a:r>
            <a:r>
              <a:rPr lang="pl-PL" sz="14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-  </a:t>
            </a: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Prezesa ZŻWP  kol. gen. dyw. dr. Franciszka Puchałę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pl-PL" sz="1400" kern="50" dirty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- </a:t>
            </a: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przedstawicieli współpracujących z nami stowarzyszeń i instytucji: </a:t>
            </a:r>
            <a:endParaRPr lang="pl-PL" sz="14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Prezesa ZW </a:t>
            </a:r>
            <a:r>
              <a:rPr lang="pl-PL" sz="1400" kern="50" dirty="0" err="1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ZKRPiBWP</a:t>
            </a: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p. płk Bogdana Jagodzińskiego;</a:t>
            </a:r>
            <a:endParaRPr lang="pl-PL" sz="1400" kern="50" dirty="0">
              <a:effectLst/>
              <a:latin typeface="Symbol" panose="05050102010706020507" pitchFamily="18" charset="2"/>
              <a:ea typeface="Lucida Sans Unicode" panose="020B0602030504020204" pitchFamily="34" charset="0"/>
              <a:cs typeface="OpenSymbol"/>
            </a:endParaRPr>
          </a:p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Prezesa ZO ZIW p. płk Jana Mocarskiego</a:t>
            </a:r>
            <a:endParaRPr lang="pl-PL" sz="1400" kern="50" dirty="0">
              <a:effectLst/>
              <a:latin typeface="Symbol" panose="05050102010706020507" pitchFamily="18" charset="2"/>
              <a:ea typeface="Lucida Sans Unicode" panose="020B0602030504020204" pitchFamily="34" charset="0"/>
              <a:cs typeface="OpenSymbol"/>
            </a:endParaRPr>
          </a:p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r>
              <a:rPr lang="pl-PL" sz="1400" kern="50" dirty="0"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Prezesa ZW Stowarzyszenia Rencistów i Emerytów Policji p. insp. Romana Skrzeszewskiego;</a:t>
            </a:r>
          </a:p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r>
              <a:rPr lang="pl-PL" sz="1400" kern="50" dirty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 podsumowaniu 4-letniej działalności Prezes zwrócił uwagę na restrykcje ze strony MON.</a:t>
            </a:r>
            <a:endParaRPr lang="pl-PL" sz="1400" kern="50" dirty="0">
              <a:effectLst/>
              <a:latin typeface="Calibri" panose="020F050202020403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r>
              <a:rPr lang="pl-PL" sz="1400" kern="50" dirty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Restrykcje te dosięgły Zarząd Wojewódzki i Koła, które posiadały patronujące jednostki wojskowe. Dzięki wysiłkowi członków Prezydium ZW i członków Kół przy życzliwości władz samorządowych i wsparcia sympatyków Związku udało się uzyskać lokal i zorganizować biura ZW oraz pomieszczeni dla Kół w garnizonie Bydgoszcz</a:t>
            </a:r>
          </a:p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endParaRPr lang="pl-PL" sz="1400" kern="50" dirty="0">
              <a:effectLst/>
              <a:latin typeface="Symbol" panose="05050102010706020507" pitchFamily="18" charset="2"/>
              <a:ea typeface="Lucida Sans Unicode" panose="020B0602030504020204" pitchFamily="34" charset="0"/>
              <a:cs typeface="OpenSymbol"/>
            </a:endParaRPr>
          </a:p>
        </p:txBody>
      </p:sp>
    </p:spTree>
    <p:extLst>
      <p:ext uri="{BB962C8B-B14F-4D97-AF65-F5344CB8AC3E}">
        <p14:creationId xmlns:p14="http://schemas.microsoft.com/office/powerpoint/2010/main" val="3740979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C4119D-0D74-421F-B744-2043776B664C}"/>
              </a:ext>
            </a:extLst>
          </p:cNvPr>
          <p:cNvSpPr txBox="1">
            <a:spLocks/>
          </p:cNvSpPr>
          <p:nvPr/>
        </p:nvSpPr>
        <p:spPr>
          <a:xfrm>
            <a:off x="539552" y="260648"/>
            <a:ext cx="8229600" cy="13681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Na X Zjeździe w 2017 r. Medalem Marszałka Województwa Kujawsko-Pomorskiego wyróżniono Zarząd Wojewódzki oraz kol. Lecha Murawskiego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2E8148E-2998-7DF8-31D5-161117518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16224"/>
            <a:ext cx="3152899" cy="472514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1B380B9-C778-19ED-053B-F8D782E3A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16224"/>
            <a:ext cx="4536504" cy="49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058F6EA9-4696-DA9B-1A23-ABADA234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l-PL" sz="3200" dirty="0"/>
              <a:t>Wyróżnieni Medalem Prezydenta Miasta Bydgoszcz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FEF6C72-9640-1CB1-14CE-5DECBEF12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9902"/>
            <a:ext cx="8305764" cy="49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8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4">
            <a:extLst>
              <a:ext uri="{FF2B5EF4-FFF2-40B4-BE49-F238E27FC236}">
                <a16:creationId xmlns:a16="http://schemas.microsoft.com/office/drawing/2014/main" id="{D2CB2B42-8585-721A-22CB-984EFA524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2800" dirty="0"/>
              <a:t>Wyróżnieni Złotym Krzyżem z Gwiazdą ZŻWP</a:t>
            </a:r>
            <a:br>
              <a:rPr lang="pl-PL" sz="2800" dirty="0"/>
            </a:br>
            <a:r>
              <a:rPr lang="pl-PL" sz="2800" dirty="0"/>
              <a:t>Kol. Jan Czerniak, kol. Edmund Łączny i kol. Stanisław </a:t>
            </a:r>
            <a:r>
              <a:rPr lang="pl-PL" sz="2800" dirty="0" err="1"/>
              <a:t>Mandziuk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F0605DB-A65F-8F2C-7712-544977A38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1628800"/>
            <a:ext cx="7596336" cy="50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2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B135CEE-75F5-387A-F758-79BA42E2653C}"/>
              </a:ext>
            </a:extLst>
          </p:cNvPr>
          <p:cNvSpPr txBox="1">
            <a:spLocks/>
          </p:cNvSpPr>
          <p:nvPr/>
        </p:nvSpPr>
        <p:spPr>
          <a:xfrm>
            <a:off x="395288" y="260350"/>
            <a:ext cx="8229600" cy="59769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pl-PL" sz="1600" dirty="0"/>
              <a:t>      </a:t>
            </a:r>
            <a:r>
              <a:rPr lang="pl-PL" sz="2000" b="1" dirty="0"/>
              <a:t>Ukonstytuował się WOJEWÓDZKI KOMITET ZAŁOŻYCIELSKI w składzie:   </a:t>
            </a:r>
          </a:p>
          <a:p>
            <a:pPr>
              <a:buFont typeface="Arial" pitchFamily="34" charset="0"/>
              <a:buNone/>
              <a:defRPr/>
            </a:pPr>
            <a:r>
              <a:rPr lang="pl-PL" sz="2000" b="1" dirty="0"/>
              <a:t>     z BYDGOSZCZY</a:t>
            </a:r>
            <a:r>
              <a:rPr lang="pl-PL" sz="2000" dirty="0"/>
              <a:t>:</a:t>
            </a:r>
          </a:p>
          <a:p>
            <a:pPr>
              <a:buFont typeface="Arial" pitchFamily="34" charset="0"/>
              <a:buNone/>
              <a:defRPr/>
            </a:pPr>
            <a:r>
              <a:rPr lang="pl-PL" sz="1600" dirty="0"/>
              <a:t>        </a:t>
            </a:r>
            <a:r>
              <a:rPr lang="pl-PL" sz="2000" dirty="0"/>
              <a:t>-</a:t>
            </a:r>
            <a:r>
              <a:rPr lang="pl-PL" sz="2000" dirty="0" err="1"/>
              <a:t>kpt.rez</a:t>
            </a:r>
            <a:r>
              <a:rPr lang="pl-PL" sz="2000" dirty="0"/>
              <a:t> . Tadeusz Apanowicz	      -płk rez. Zygmunt Kuglarz</a:t>
            </a:r>
          </a:p>
          <a:p>
            <a:pPr>
              <a:buFont typeface="Arial" pitchFamily="34" charset="0"/>
              <a:buNone/>
              <a:defRPr/>
            </a:pPr>
            <a:r>
              <a:rPr lang="pl-PL" sz="2000" dirty="0"/>
              <a:t>       -mjr rez. Konrad Adamik     	      -płk rez. Bronisław </a:t>
            </a:r>
            <a:r>
              <a:rPr lang="pl-PL" sz="2000" dirty="0" err="1"/>
              <a:t>Papużyński</a:t>
            </a:r>
            <a:endParaRPr lang="pl-PL" sz="2000" dirty="0"/>
          </a:p>
          <a:p>
            <a:pPr>
              <a:buFont typeface="Arial" pitchFamily="34" charset="0"/>
              <a:buNone/>
              <a:defRPr/>
            </a:pPr>
            <a:r>
              <a:rPr lang="pl-PL" sz="2000" dirty="0"/>
              <a:t>	-płk rez. Władysław </a:t>
            </a:r>
            <a:r>
              <a:rPr lang="pl-PL" sz="2000" dirty="0" err="1"/>
              <a:t>Bachta</a:t>
            </a:r>
            <a:r>
              <a:rPr lang="pl-PL" sz="2000" dirty="0"/>
              <a:t>	      -ppłk rez. Jakub </a:t>
            </a:r>
            <a:r>
              <a:rPr lang="pl-PL" sz="2000" dirty="0" err="1"/>
              <a:t>Półturzycki</a:t>
            </a:r>
            <a:endParaRPr lang="pl-PL" sz="2000" dirty="0"/>
          </a:p>
          <a:p>
            <a:pPr>
              <a:buFont typeface="Arial" pitchFamily="34" charset="0"/>
              <a:buNone/>
              <a:defRPr/>
            </a:pPr>
            <a:r>
              <a:rPr lang="pl-PL" sz="2000" dirty="0"/>
              <a:t>	 -płk rez. </a:t>
            </a:r>
            <a:r>
              <a:rPr lang="pl-PL" sz="2000" dirty="0" err="1"/>
              <a:t>Wawrzon</a:t>
            </a:r>
            <a:r>
              <a:rPr lang="pl-PL" sz="2000" dirty="0"/>
              <a:t> </a:t>
            </a:r>
            <a:r>
              <a:rPr lang="pl-PL" sz="2000" dirty="0" err="1"/>
              <a:t>Boczan</a:t>
            </a:r>
            <a:r>
              <a:rPr lang="pl-PL" sz="2000" dirty="0"/>
              <a:t>                 -płk Jan Stachowski		             -ppłk rez. Edward Duda	                      -ppłk w  st. spocz. Kazimierz Szewczyk     -płk rez. Feliks </a:t>
            </a:r>
            <a:r>
              <a:rPr lang="pl-PL" sz="2000" dirty="0" err="1"/>
              <a:t>Grozowski</a:t>
            </a:r>
            <a:r>
              <a:rPr lang="pl-PL" sz="2000" dirty="0"/>
              <a:t>	      -ppłk rez. Stanisław </a:t>
            </a:r>
            <a:r>
              <a:rPr lang="pl-PL" sz="2000" dirty="0" err="1"/>
              <a:t>Żeśko</a:t>
            </a:r>
            <a:r>
              <a:rPr lang="pl-PL" sz="2000" dirty="0"/>
              <a:t>                        -ppłk rez. Roman Juszkiewicz</a:t>
            </a:r>
          </a:p>
          <a:p>
            <a:pPr>
              <a:buFont typeface="Arial" pitchFamily="34" charset="0"/>
              <a:buNone/>
              <a:defRPr/>
            </a:pPr>
            <a:r>
              <a:rPr lang="pl-PL" sz="2000" dirty="0"/>
              <a:t>    </a:t>
            </a:r>
            <a:r>
              <a:rPr lang="pl-PL" sz="2000" b="1" dirty="0"/>
              <a:t>z  CHOJNIC:</a:t>
            </a:r>
            <a:r>
              <a:rPr lang="pl-PL" sz="2000" dirty="0"/>
              <a:t>					</a:t>
            </a:r>
            <a:r>
              <a:rPr lang="pl-PL" sz="2000" b="1" dirty="0"/>
              <a:t>z INOWROCŁAWIA</a:t>
            </a:r>
            <a:r>
              <a:rPr lang="pl-PL" sz="2000" dirty="0"/>
              <a:t>:</a:t>
            </a:r>
          </a:p>
          <a:p>
            <a:pPr>
              <a:buFont typeface="Arial" pitchFamily="34" charset="0"/>
              <a:buNone/>
              <a:defRPr/>
            </a:pPr>
            <a:r>
              <a:rPr lang="pl-PL" sz="2000" dirty="0"/>
              <a:t>	-mjr rez. Stanisław Wójcik			-mjr rez. Leon </a:t>
            </a:r>
            <a:r>
              <a:rPr lang="pl-PL" sz="2000" dirty="0" err="1"/>
              <a:t>Borysow</a:t>
            </a:r>
            <a:endParaRPr lang="pl-PL" sz="2000" dirty="0"/>
          </a:p>
          <a:p>
            <a:pPr>
              <a:buFont typeface="Arial" pitchFamily="34" charset="0"/>
              <a:buNone/>
              <a:defRPr/>
            </a:pPr>
            <a:r>
              <a:rPr lang="pl-PL" sz="2000" b="1" dirty="0"/>
              <a:t>    z  GRUPY:</a:t>
            </a:r>
            <a:r>
              <a:rPr lang="pl-PL" sz="2000" dirty="0"/>
              <a:t>					-płk rez. Władysław </a:t>
            </a:r>
            <a:r>
              <a:rPr lang="pl-PL" sz="2000" dirty="0" err="1"/>
              <a:t>Skrzywanek</a:t>
            </a:r>
            <a:endParaRPr lang="pl-PL" sz="2000" dirty="0"/>
          </a:p>
          <a:p>
            <a:pPr>
              <a:buFont typeface="Arial" pitchFamily="34" charset="0"/>
              <a:buNone/>
              <a:defRPr/>
            </a:pPr>
            <a:r>
              <a:rPr lang="pl-PL" sz="2000" dirty="0"/>
              <a:t>	-mjr rez. Edward </a:t>
            </a:r>
            <a:r>
              <a:rPr lang="pl-PL" sz="2000" dirty="0" err="1"/>
              <a:t>Paszynin</a:t>
            </a:r>
            <a:endParaRPr lang="pl-PL" sz="2000" dirty="0"/>
          </a:p>
          <a:p>
            <a:pPr>
              <a:buFont typeface="Arial" pitchFamily="34" charset="0"/>
              <a:buNone/>
              <a:defRPr/>
            </a:pPr>
            <a:r>
              <a:rPr lang="pl-PL" sz="2000" dirty="0"/>
              <a:t>    </a:t>
            </a:r>
            <a:r>
              <a:rPr lang="pl-PL" sz="2000" b="1" dirty="0"/>
              <a:t>ze ŚWIECIA</a:t>
            </a:r>
            <a:r>
              <a:rPr lang="pl-PL" sz="2000" dirty="0"/>
              <a:t>: </a:t>
            </a:r>
          </a:p>
          <a:p>
            <a:pPr>
              <a:buFont typeface="Arial" pitchFamily="34" charset="0"/>
              <a:buNone/>
              <a:defRPr/>
            </a:pPr>
            <a:r>
              <a:rPr lang="pl-PL" sz="2000" dirty="0"/>
              <a:t>	-ppłk rez. Jan Sternal</a:t>
            </a:r>
          </a:p>
        </p:txBody>
      </p:sp>
    </p:spTree>
    <p:extLst>
      <p:ext uri="{BB962C8B-B14F-4D97-AF65-F5344CB8AC3E}">
        <p14:creationId xmlns:p14="http://schemas.microsoft.com/office/powerpoint/2010/main" val="4229048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DCEA5C7-7A90-B6FA-09C8-A3DE3582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7416824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14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754C6F0-E1CE-3DCF-3CE8-F963CB079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964488" cy="67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84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47A312B-EF89-2DBF-6B63-6E878CC956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4" y="268327"/>
            <a:ext cx="8946785" cy="61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8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88D18E35-A003-5875-DE5D-AD134D17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1800" dirty="0"/>
              <a:t>Prezes Zarządu Wojewódzkiego Józef Mól witając uczestników Zjazdu delegatów oraz zaproszonych Gości: Wicewojewodę Kujawsko-Pomorskiego Pana Piotra </a:t>
            </a:r>
            <a:r>
              <a:rPr lang="pl-PL" sz="1800" dirty="0" err="1"/>
              <a:t>Hemmeringa</a:t>
            </a:r>
            <a:r>
              <a:rPr lang="pl-PL" sz="1800" dirty="0"/>
              <a:t>, przedstawiciela Marszałka Województwa Kujawsko-Pomorskiego Pana płk Eugeniusza Lalę, Wiceprzewodniczącą Rady Miasta Bydgoszczy panią Elżbietę </a:t>
            </a:r>
            <a:r>
              <a:rPr lang="pl-PL" sz="1800" dirty="0" err="1"/>
              <a:t>Rusielewicz</a:t>
            </a:r>
            <a:r>
              <a:rPr lang="pl-PL" sz="1800" dirty="0"/>
              <a:t> oraz Honorowych członków Związku płk Edmunda Łącznego i płk Stanisława </a:t>
            </a:r>
            <a:r>
              <a:rPr lang="pl-PL" sz="1800" dirty="0" err="1"/>
              <a:t>Mandziuka</a:t>
            </a:r>
            <a:r>
              <a:rPr lang="pl-PL" sz="1800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986A5A-661D-753A-EC62-F73C281B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69" y="1916832"/>
            <a:ext cx="806986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52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6FDFE0E-840F-1BA4-DB6F-6407D76A47FE}"/>
              </a:ext>
            </a:extLst>
          </p:cNvPr>
          <p:cNvSpPr txBox="1"/>
          <p:nvPr/>
        </p:nvSpPr>
        <p:spPr>
          <a:xfrm>
            <a:off x="323528" y="908720"/>
            <a:ext cx="295232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Prezes Zarządu Wojewódzkiego w imieniu Zarządu Głównego wręczył Medale „Za Wybitne Zasługi dla Związku” Wojewodzie Kujawsko-Pomorskiemu, Marszałkowi Województwa Kujawsko-Pomorskiego oraz Prezydentowi Miasta Bydgoszczy, a przedstawicielom w/w „Medale Pamiątkowe ZŻWP</a:t>
            </a:r>
            <a:r>
              <a:rPr lang="pl-PL" dirty="0"/>
              <a:t>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FD621E1-C238-5DE5-B997-08314B8C7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25" y="764704"/>
            <a:ext cx="4964242" cy="49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86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BEB7DCB-4686-6BC9-A75B-0D928E256354}"/>
              </a:ext>
            </a:extLst>
          </p:cNvPr>
          <p:cNvSpPr txBox="1"/>
          <p:nvPr/>
        </p:nvSpPr>
        <p:spPr>
          <a:xfrm>
            <a:off x="323528" y="116632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Prezes ZW wręczył, przyznane przez Kapitułę Krzyża Związku</a:t>
            </a:r>
          </a:p>
          <a:p>
            <a:pPr>
              <a:buNone/>
            </a:pPr>
            <a:r>
              <a:rPr lang="pl-PL" dirty="0"/>
              <a:t>„Krzyż Wielki  ZŻWP”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Płk Janowi </a:t>
            </a:r>
            <a:r>
              <a:rPr lang="pl-PL" dirty="0" err="1"/>
              <a:t>Długoszewskiemu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Płk Edmundowi Łącznemu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Płk Stanisławowi </a:t>
            </a:r>
            <a:r>
              <a:rPr lang="pl-PL" dirty="0" err="1"/>
              <a:t>Mandziukowi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Ppłk Lechowi Murawskiemu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chor. szt. Henrykowi Konarskiemu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9266FD0-0234-9B7E-312F-F34E5F1B8030}"/>
              </a:ext>
            </a:extLst>
          </p:cNvPr>
          <p:cNvSpPr txBox="1"/>
          <p:nvPr/>
        </p:nvSpPr>
        <p:spPr>
          <a:xfrm>
            <a:off x="5220072" y="404664"/>
            <a:ext cx="3240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dirty="0"/>
              <a:t>Krzyż Komandorski ZŻWP”: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Płk Wojciechowi Wałęsie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Ppłk Gerardowi Przewoskiemu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Ppłk Andrzejowi </a:t>
            </a:r>
            <a:r>
              <a:rPr lang="pl-PL" dirty="0" err="1"/>
              <a:t>Dargaczowi</a:t>
            </a:r>
            <a:endParaRPr lang="pl-PL" dirty="0"/>
          </a:p>
          <a:p>
            <a:pPr>
              <a:buNone/>
            </a:pPr>
            <a:r>
              <a:rPr lang="pl-PL" dirty="0"/>
              <a:t> 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374CFE-7543-E1CF-B0BC-BC38B9307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01955"/>
            <a:ext cx="3816424" cy="40744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A42B0D-76E7-272F-3414-BFF942738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738" y="2826565"/>
            <a:ext cx="4063050" cy="39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25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694519-3294-794F-02E7-69AA9C3C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l-PL" sz="2400" b="1" dirty="0"/>
              <a:t>ORGANIZACJĄ WOJEWÓDZKĄ KIEROWALI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61D793-FC48-C249-77EF-B8EEA579E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27166"/>
            <a:ext cx="1944216" cy="288992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371F5F8-56E9-930F-E494-0C5168711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31" y="692696"/>
            <a:ext cx="2479179" cy="29588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C28D9AD-277A-7E44-D458-46F41B3A7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84" y="692696"/>
            <a:ext cx="2326597" cy="29588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23519C0-92D2-77A5-0B75-2C6598F02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0" y="3731070"/>
            <a:ext cx="2326598" cy="295886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D38D4FF-F183-1667-E098-B8472DAAD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33" y="3740622"/>
            <a:ext cx="2363173" cy="295886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FFEC748-069B-8050-030F-A6337BF30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84" y="3809563"/>
            <a:ext cx="3207602" cy="288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3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3CAE03E-A031-AA2B-D0FC-B762DBD9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88640"/>
            <a:ext cx="4896544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8C0FAA48-ED4F-4E64-5038-C35D91560B8B}"/>
              </a:ext>
            </a:extLst>
          </p:cNvPr>
          <p:cNvSpPr txBox="1">
            <a:spLocks/>
          </p:cNvSpPr>
          <p:nvPr/>
        </p:nvSpPr>
        <p:spPr>
          <a:xfrm>
            <a:off x="457200" y="693065"/>
            <a:ext cx="822960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400"/>
              <a:t>UDZIAŁ W UROCZYSTOŚCIACH ROCZNICOWYCH </a:t>
            </a:r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7DB2413-4A1B-7FCD-3A01-0FC952C65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40768"/>
            <a:ext cx="2456738" cy="2368296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B474B21F-9CFF-2E8D-B3DC-8EBFF8F02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494649"/>
              </p:ext>
            </p:extLst>
          </p:nvPr>
        </p:nvGraphicFramePr>
        <p:xfrm>
          <a:off x="179512" y="3140968"/>
          <a:ext cx="2955925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955851" imgH="3925050" progId="CorelDraw.Graphic.17">
                  <p:embed/>
                </p:oleObj>
              </mc:Choice>
              <mc:Fallback>
                <p:oleObj name="CorelDRAW" r:id="rId4" imgW="2955851" imgH="3925050" progId="CorelDraw.Graphic.17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DE14B8ED-28D6-FF33-59ED-7CF94BD218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3140968"/>
                        <a:ext cx="2955925" cy="392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07C56213-B187-11E6-5355-51C6C980F4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203078"/>
              </p:ext>
            </p:extLst>
          </p:nvPr>
        </p:nvGraphicFramePr>
        <p:xfrm>
          <a:off x="3205726" y="3133463"/>
          <a:ext cx="5481074" cy="3894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4651213" imgH="3305698" progId="CorelDraw.Graphic.17">
                  <p:embed/>
                </p:oleObj>
              </mc:Choice>
              <mc:Fallback>
                <p:oleObj name="CorelDRAW" r:id="rId6" imgW="4651213" imgH="3305698" progId="CorelDraw.Graphic.17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AEAC203-03C1-CD30-3531-7F38ABB9F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5726" y="3133463"/>
                        <a:ext cx="5481074" cy="3894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5D1539B2-3BD4-5C70-4BC9-2B7FBA7F6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944" y="6164935"/>
            <a:ext cx="3593248" cy="6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16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E149C94-E58B-28D6-4017-86358811E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52"/>
            <a:ext cx="854494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2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9F19D4-BA88-D700-D199-90C548CC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5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7872E735-0A7F-6D9B-4E3B-FCB9257C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dirty="0"/>
              <a:t>Prezydium Komitetu Założycielskiego</a:t>
            </a:r>
          </a:p>
        </p:txBody>
      </p:sp>
      <p:pic>
        <p:nvPicPr>
          <p:cNvPr id="4" name="Symbol zastępczy zawartości 6" descr="str.JPG">
            <a:extLst>
              <a:ext uri="{FF2B5EF4-FFF2-40B4-BE49-F238E27FC236}">
                <a16:creationId xmlns:a16="http://schemas.microsoft.com/office/drawing/2014/main" id="{19D08D25-3970-D9E7-0D89-A752BD8045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784977" cy="24250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C2AA3EC-BB7A-2F4B-F867-570747E8757A}"/>
              </a:ext>
            </a:extLst>
          </p:cNvPr>
          <p:cNvSpPr txBox="1"/>
          <p:nvPr/>
        </p:nvSpPr>
        <p:spPr>
          <a:xfrm>
            <a:off x="359532" y="3976333"/>
            <a:ext cx="8424936" cy="277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Już 20 lutego powstało </a:t>
            </a: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1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Dowództwie 2 KOP</a:t>
            </a:r>
            <a:endParaRPr lang="pl-PL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 marcu 1981 roku powstały</a:t>
            </a: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pl-PL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2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Wojewódzkim Sztabie Wojskowym (10 marzec)</a:t>
            </a:r>
            <a:endParaRPr lang="pl-PL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3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Dowództwie POW (12 marzec</a:t>
            </a: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pl-PL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5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WKU Świecie (16 marzec) </a:t>
            </a:r>
            <a:endParaRPr lang="pl-PL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6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WKU Bydgoszcz (17 marzec)</a:t>
            </a:r>
            <a:r>
              <a:rPr lang="pl-PL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7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56 Pułku Śmigłowców Bojowych (18 marzec)</a:t>
            </a:r>
            <a:endParaRPr lang="pl-PL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9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5 Pułku Dowodzenia POW (22 marzec)</a:t>
            </a:r>
            <a:r>
              <a:rPr lang="pl-PL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10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2 Brygadzie Radiotechnicznej (21 marzec)</a:t>
            </a:r>
            <a:endParaRPr lang="pl-PL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11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2 Bazie Lotniczej (23 marzec)</a:t>
            </a:r>
            <a:r>
              <a:rPr lang="pl-PL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13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4 Pułku Łączności (30 marzec)</a:t>
            </a:r>
            <a:endParaRPr lang="pl-PL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Koło Nr 14 </a:t>
            </a:r>
            <a:r>
              <a:rPr lang="pl-P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przy 2 Inowrocławski Pułku Komunikacyjnym (2 marzec)</a:t>
            </a:r>
            <a:endParaRPr lang="pl-PL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14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5" descr="Wojsko 1.jpg">
            <a:extLst>
              <a:ext uri="{FF2B5EF4-FFF2-40B4-BE49-F238E27FC236}">
                <a16:creationId xmlns:a16="http://schemas.microsoft.com/office/drawing/2014/main" id="{74F6DEBD-2BDF-0722-B6A0-6547990CC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765175"/>
            <a:ext cx="884237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867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40F443D-E9C1-16E4-A584-6A5D7FC6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SPOTKANIA Z PRZEDSTAWICIELAMI WŁADZ WOJEWÓDZKICH I SAMORZĄDOWYCH</a:t>
            </a:r>
          </a:p>
        </p:txBody>
      </p:sp>
      <p:pic>
        <p:nvPicPr>
          <p:cNvPr id="5" name="Symbol zastępczy zawartości 3" descr="Władze.jpg">
            <a:extLst>
              <a:ext uri="{FF2B5EF4-FFF2-40B4-BE49-F238E27FC236}">
                <a16:creationId xmlns:a16="http://schemas.microsoft.com/office/drawing/2014/main" id="{BAF7A973-BD3F-767A-6B44-F2226A073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134" y="1566654"/>
            <a:ext cx="8497666" cy="47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3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F80E9ACB-4DD3-70B3-8C09-43861B2A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rgbClr val="FFFF00"/>
          </a:solidFill>
        </p:spPr>
        <p:txBody>
          <a:bodyPr/>
          <a:lstStyle/>
          <a:p>
            <a:r>
              <a:rPr lang="pl-PL" altLang="pl-PL" sz="2400" dirty="0"/>
              <a:t>DZIAŁALNOŚĆ NA RZECZ OBRONNOŚCI KRAJU, PATRIOTYCZNO-OBRONNE WYCHOWANIE MŁODZIEŻY</a:t>
            </a:r>
          </a:p>
        </p:txBody>
      </p:sp>
      <p:pic>
        <p:nvPicPr>
          <p:cNvPr id="4" name="Symbol zastępczy zawartości 5" descr="Obronność.jpg">
            <a:extLst>
              <a:ext uri="{FF2B5EF4-FFF2-40B4-BE49-F238E27FC236}">
                <a16:creationId xmlns:a16="http://schemas.microsoft.com/office/drawing/2014/main" id="{6AFC00EE-69BF-2C78-C467-D6BB84DC8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96974"/>
            <a:ext cx="8229600" cy="432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47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8C0282B2-5E62-975B-55A8-73E715F8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ZAWODY SPORTOWO-OBRONNE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2AF8DE0-C33B-F8C8-96DF-E9D88FB5F429}"/>
              </a:ext>
            </a:extLst>
          </p:cNvPr>
          <p:cNvSpPr txBox="1"/>
          <p:nvPr/>
        </p:nvSpPr>
        <p:spPr>
          <a:xfrm>
            <a:off x="283328" y="1165496"/>
            <a:ext cx="4572000" cy="2259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Corocznie drużyny </a:t>
            </a:r>
            <a:r>
              <a:rPr lang="pl-PL" sz="12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kół i zaproszonych gości </a:t>
            </a:r>
            <a:r>
              <a:rPr lang="pl-PL" sz="1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brały udział w zawodach strzeleckich o Puchar Prezesa Zarządu Wojewódzkiego, a od 2006 roku również o Puchar Marszałka Województwa Kujawsko-Pomorskiego. W latach 1994-1996 zawody odbywały się na strzelnicy WKS „Zawisza”, następnie na strzelnicach garnizonowych w Bydgoszczy, Świeciu i w Grupie. Od 2006-2015 zawody organizowano na strzelnicy </a:t>
            </a:r>
            <a:r>
              <a:rPr lang="pl-PL" sz="12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Jachcice</a:t>
            </a:r>
            <a:r>
              <a:rPr lang="pl-PL" sz="1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Po zerwaniu umowy z nami przez Ministra ON w 2016 roku powróciliśmy w progi WKS „Zawisza”. W 2022 roku wspólnie z 8 Brygadą OT zorganizowano zawody na strzelnicy garnizonowej w Toruniu. Mogliśmy wypróbować możliwości karabinka GROT oraz pistoletu VIS.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B2737EA-41E9-27A1-D2B4-35E9EF828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40" y="1010048"/>
            <a:ext cx="3426976" cy="2570232"/>
          </a:xfrm>
          <a:prstGeom prst="rect">
            <a:avLst/>
          </a:prstGeom>
        </p:spPr>
      </p:pic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032D46BB-12E8-AB40-0955-8C73AB021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736610"/>
            <a:ext cx="3660245" cy="27451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1195601-01D1-C8AB-A5F7-29F133249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74" y="3736610"/>
            <a:ext cx="4023805" cy="26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75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E3A1B46-8214-C7CA-1D0E-96BE23D68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8172400" cy="545311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AC6186F-4D1F-9AE5-CC64-5FD94A271EBF}"/>
              </a:ext>
            </a:extLst>
          </p:cNvPr>
          <p:cNvSpPr txBox="1"/>
          <p:nvPr/>
        </p:nvSpPr>
        <p:spPr>
          <a:xfrm>
            <a:off x="1475656" y="439107"/>
            <a:ext cx="648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highlight>
                  <a:srgbClr val="00FF00"/>
                </a:highlight>
              </a:rPr>
              <a:t>ZAWODY STRZELECKIE 26 MAJA 2022 R - TORUŃ</a:t>
            </a:r>
          </a:p>
        </p:txBody>
      </p:sp>
    </p:spTree>
    <p:extLst>
      <p:ext uri="{BB962C8B-B14F-4D97-AF65-F5344CB8AC3E}">
        <p14:creationId xmlns:p14="http://schemas.microsoft.com/office/powerpoint/2010/main" val="3652670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7653EBD6-91D8-3281-16EC-A07BFBD9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KSZTAŁTOWANIE UMIŁOWANIA OJCZYZNY</a:t>
            </a:r>
          </a:p>
        </p:txBody>
      </p:sp>
      <p:pic>
        <p:nvPicPr>
          <p:cNvPr id="5" name="Symbol zastępczy zawartości 3" descr="Brda.jpg">
            <a:extLst>
              <a:ext uri="{FF2B5EF4-FFF2-40B4-BE49-F238E27FC236}">
                <a16:creationId xmlns:a16="http://schemas.microsoft.com/office/drawing/2014/main" id="{166CEF6F-7288-456F-D74A-D3B70A89F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8207375" cy="55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06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Manewry 2012.jpg">
            <a:extLst>
              <a:ext uri="{FF2B5EF4-FFF2-40B4-BE49-F238E27FC236}">
                <a16:creationId xmlns:a16="http://schemas.microsoft.com/office/drawing/2014/main" id="{06F20E96-AD1C-FE65-AC56-2E12AC04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85737"/>
            <a:ext cx="660400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623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FB44DC74-AC33-0BD8-5EB5-121329B5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Przeglądy pieśni patriotycznych i żołnierskich</a:t>
            </a:r>
          </a:p>
        </p:txBody>
      </p:sp>
      <p:pic>
        <p:nvPicPr>
          <p:cNvPr id="4" name="Symbol zastępczy zawartości 3" descr="Pieśni 1.jpg">
            <a:extLst>
              <a:ext uri="{FF2B5EF4-FFF2-40B4-BE49-F238E27FC236}">
                <a16:creationId xmlns:a16="http://schemas.microsoft.com/office/drawing/2014/main" id="{610D77DB-6DB3-91D2-C437-DA4F7D379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84248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12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Pieśni 2.jpg">
            <a:extLst>
              <a:ext uri="{FF2B5EF4-FFF2-40B4-BE49-F238E27FC236}">
                <a16:creationId xmlns:a16="http://schemas.microsoft.com/office/drawing/2014/main" id="{1A304AFB-E5D1-8D58-C105-75EC5F15E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6" y="620713"/>
            <a:ext cx="8720570" cy="554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081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FAB633F9-4831-79E2-6CEF-012084B1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68143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ORGANIZACJA UROCZYSTOŚCI RODZINNYCH</a:t>
            </a:r>
            <a:br>
              <a:rPr lang="pl-PL" sz="2400" dirty="0"/>
            </a:br>
            <a:r>
              <a:rPr lang="pl-PL" sz="2400" dirty="0"/>
              <a:t>- „ZŁOTE GODY”</a:t>
            </a:r>
          </a:p>
        </p:txBody>
      </p:sp>
      <p:pic>
        <p:nvPicPr>
          <p:cNvPr id="4" name="Symbol zastępczy zawartości 11" descr="Złote Gody.jpg">
            <a:extLst>
              <a:ext uri="{FF2B5EF4-FFF2-40B4-BE49-F238E27FC236}">
                <a16:creationId xmlns:a16="http://schemas.microsoft.com/office/drawing/2014/main" id="{794F79AB-1B1A-407C-E5F5-76A3F1EDC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05696"/>
            <a:ext cx="8229600" cy="673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1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F40A287D-AE50-71B3-7E55-3B2397E7EC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ZJAZD WOJEWÓDZKI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B2C3660C-B5BC-2639-D9F3-34E030252C09}"/>
              </a:ext>
            </a:extLst>
          </p:cNvPr>
          <p:cNvSpPr txBox="1">
            <a:spLocks/>
          </p:cNvSpPr>
          <p:nvPr/>
        </p:nvSpPr>
        <p:spPr>
          <a:xfrm>
            <a:off x="539750" y="908050"/>
            <a:ext cx="82296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I Zjazd Wojewódzki odbył się 28 kwietnia 1981 roku w Klubie Pomorskiego Okręgu Wojskowego. W Zjeździe uczestniczyło 63 delegatów reprezentujących 11 kół i 4 członków Wojewódzkiego Komitetu Założycielskiego. Na  Zjeździe gościliśmy m. in. Dowódcę  POW gen. dyw.  Józefa  Użyckiego  oraz przedstawiciela  Krajowego Komitetu Założycielskiego płk rez. Tadeusza  Chłopeckiego.   Obrady prowadził płk Z. Kuglarz.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Symbol zastępczy zawartości 3" descr="I Zjazd -Prezydium.JPG">
            <a:extLst>
              <a:ext uri="{FF2B5EF4-FFF2-40B4-BE49-F238E27FC236}">
                <a16:creationId xmlns:a16="http://schemas.microsoft.com/office/drawing/2014/main" id="{D00AAC19-4248-F0EA-4890-B186230296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276872"/>
            <a:ext cx="6608404" cy="44348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98118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5B88E02-B9B6-46A3-691A-4DB4BF8F6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0" y="188640"/>
            <a:ext cx="8571079" cy="597666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52A32F8-C859-8B9E-53A9-59C8F3634D2B}"/>
              </a:ext>
            </a:extLst>
          </p:cNvPr>
          <p:cNvSpPr txBox="1"/>
          <p:nvPr/>
        </p:nvSpPr>
        <p:spPr>
          <a:xfrm>
            <a:off x="2285999" y="4941168"/>
            <a:ext cx="4572000" cy="1472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 kwietnia 1997 roku 9 par małżeńskich z Koła Nr 3 spotkało się w Klubie POW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Z okazji </a:t>
            </a:r>
            <a:r>
              <a:rPr lang="pl-PL" sz="1800" b="1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50-lecia Pożycia Małżeńskiego</a:t>
            </a:r>
            <a:r>
              <a:rPr lang="pl-PL" sz="1800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1800" kern="100" dirty="0">
              <a:solidFill>
                <a:schemeClr val="bg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86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FF042A13-91B1-ED2A-1B64-3F9153121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59" y="476672"/>
            <a:ext cx="8229600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l-PL" sz="3200" dirty="0"/>
              <a:t>SPOTKANIA Z OKAZJI DNIA KOBIET</a:t>
            </a:r>
            <a:br>
              <a:rPr lang="pl-PL" sz="3200" dirty="0"/>
            </a:br>
            <a:r>
              <a:rPr lang="pl-PL" sz="3200" dirty="0"/>
              <a:t>  NOWEGO ROKU I INNYCH UROCZYSTOŚCI</a:t>
            </a: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C8F2FB39-0BFB-C95C-EA99-4055633BB3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000287"/>
              </p:ext>
            </p:extLst>
          </p:nvPr>
        </p:nvGraphicFramePr>
        <p:xfrm>
          <a:off x="323528" y="2492896"/>
          <a:ext cx="4114012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370513" imgH="3289708" progId="CorelDraw.Graphic.17">
                  <p:embed/>
                </p:oleObj>
              </mc:Choice>
              <mc:Fallback>
                <p:oleObj name="CorelDRAW" r:id="rId2" imgW="4370513" imgH="3289708" progId="CorelDraw.Graphic.17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F81D146E-2C96-48E8-6079-15CA49081C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528" y="2492896"/>
                        <a:ext cx="4114012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65E71D39-F24C-3414-DEAC-202D2F8D80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012377"/>
              </p:ext>
            </p:extLst>
          </p:nvPr>
        </p:nvGraphicFramePr>
        <p:xfrm>
          <a:off x="4437540" y="2521994"/>
          <a:ext cx="4359485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613467" imgH="3276916" progId="CorelDraw.Graphic.17">
                  <p:embed/>
                </p:oleObj>
              </mc:Choice>
              <mc:Fallback>
                <p:oleObj name="CorelDRAW" r:id="rId4" imgW="4613467" imgH="3276916" progId="CorelDraw.Graphic.17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782D65A1-3531-1F37-3352-33A513ECF0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37540" y="2521994"/>
                        <a:ext cx="4359485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47835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C30AED7B-8521-CB81-CAA2-7412225D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ROCZNICA URODZIN</a:t>
            </a:r>
          </a:p>
        </p:txBody>
      </p:sp>
      <p:pic>
        <p:nvPicPr>
          <p:cNvPr id="4" name="Symbol zastępczy zawartości 3" descr="Rocznice 1.jpg">
            <a:extLst>
              <a:ext uri="{FF2B5EF4-FFF2-40B4-BE49-F238E27FC236}">
                <a16:creationId xmlns:a16="http://schemas.microsoft.com/office/drawing/2014/main" id="{642EDBFE-BF65-9A84-08E3-FC4D5B05E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052513"/>
            <a:ext cx="8240713" cy="5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16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Rocznice 2.jpg">
            <a:extLst>
              <a:ext uri="{FF2B5EF4-FFF2-40B4-BE49-F238E27FC236}">
                <a16:creationId xmlns:a16="http://schemas.microsoft.com/office/drawing/2014/main" id="{8AEEBC32-4618-5872-14ED-8AA3832A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14350"/>
            <a:ext cx="64293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393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09B8AF26-7AF2-F4A0-2AE3-541E1B14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POTRAFIMY SIĘ BAWIĆ I MILE SPĘDZAĆ CZAS</a:t>
            </a:r>
          </a:p>
        </p:txBody>
      </p:sp>
      <p:pic>
        <p:nvPicPr>
          <p:cNvPr id="4" name="Symbol zastępczy zawartości 3" descr="Wycieczki 1.jpg">
            <a:extLst>
              <a:ext uri="{FF2B5EF4-FFF2-40B4-BE49-F238E27FC236}">
                <a16:creationId xmlns:a16="http://schemas.microsoft.com/office/drawing/2014/main" id="{6B236F38-E165-9E42-5683-12902E98E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980728"/>
            <a:ext cx="7776716" cy="5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103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wycieczki 2.jpg">
            <a:extLst>
              <a:ext uri="{FF2B5EF4-FFF2-40B4-BE49-F238E27FC236}">
                <a16:creationId xmlns:a16="http://schemas.microsoft.com/office/drawing/2014/main" id="{E300B647-B94C-7E33-0E20-A357BCE14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6688"/>
            <a:ext cx="8569325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200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460DB-9030-2BBE-CEC0-742AB1170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01BBDD2-3279-9DEB-B39B-DEA636535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2323"/>
            <a:ext cx="8532440" cy="56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94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A0F025D-033C-2514-D85E-D7D0CFB24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558299"/>
            <a:ext cx="8604448" cy="57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28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452FEC8-BCFC-2CC1-9274-9C04D5202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1762"/>
            <a:ext cx="8496944" cy="57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785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D23B57D-643A-5C27-3660-A2B3EF326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04664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5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BDF84993-CB0B-3B8B-96F5-DA8F6F50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188640"/>
            <a:ext cx="5698976" cy="70609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dirty="0"/>
              <a:t>SZTANDAR DLA KOŁA NR 3</a:t>
            </a:r>
            <a:br>
              <a:rPr lang="pl-PL" sz="2400" dirty="0"/>
            </a:br>
            <a:r>
              <a:rPr lang="pl-PL" sz="2400" dirty="0"/>
              <a:t>Powstanie nowych kół</a:t>
            </a:r>
          </a:p>
        </p:txBody>
      </p:sp>
      <p:pic>
        <p:nvPicPr>
          <p:cNvPr id="4" name="Symbol zastępczy zawartości 3" descr="Koło 3 sztandar.jpg">
            <a:extLst>
              <a:ext uri="{FF2B5EF4-FFF2-40B4-BE49-F238E27FC236}">
                <a16:creationId xmlns:a16="http://schemas.microsoft.com/office/drawing/2014/main" id="{7CFAB341-1DFE-A09C-D4C4-08364C665B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8300034" cy="4392488"/>
          </a:xfrm>
          <a:prstGeom prst="rect">
            <a:avLst/>
          </a:prstGeom>
          <a:ln w="57150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97219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BBB1A21C-2DE4-DBE0-B983-5A4C92A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rgbClr val="66FF66"/>
          </a:solidFill>
        </p:spPr>
        <p:txBody>
          <a:bodyPr>
            <a:normAutofit/>
          </a:bodyPr>
          <a:lstStyle/>
          <a:p>
            <a:r>
              <a:rPr lang="pl-PL" sz="2800" dirty="0"/>
              <a:t>SPOTKANIA INTEGRACYJNE - PIECZYSKA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E03E692-0BC1-06AA-6CE6-1321C5E1C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5" y="1049233"/>
            <a:ext cx="7713730" cy="578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87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1F03F067-EDF9-9173-F88B-2F7867F3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 ŻAŁOBNEJ KARTY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35935E70-A3FF-8BD6-7894-77D1CB76A524}"/>
              </a:ext>
            </a:extLst>
          </p:cNvPr>
          <p:cNvSpPr txBox="1">
            <a:spLocks/>
          </p:cNvSpPr>
          <p:nvPr/>
        </p:nvSpPr>
        <p:spPr>
          <a:xfrm>
            <a:off x="611560" y="1196752"/>
            <a:ext cx="7848872" cy="1540768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POWSTANIE ZWIĄZKU I JEGO AKTYWNE 45-LETNI DZIAŁANIE NA RZECZ ŚRODOWISKA ORAZ DOBRA OGÓLNEGO ZAWDZIĘCZAMY NASZYM KOLEGOM, Z KTÓRYCH WIELU POŻEGNALIŚMY NA WIECZNOŚĆ ,     ALE POZOSTAJĄ W NASZEJ PAMIĘCI</a:t>
            </a:r>
          </a:p>
        </p:txBody>
      </p:sp>
      <p:pic>
        <p:nvPicPr>
          <p:cNvPr id="5" name="Obraz 3" descr="Pogrzeb 1.jpg">
            <a:extLst>
              <a:ext uri="{FF2B5EF4-FFF2-40B4-BE49-F238E27FC236}">
                <a16:creationId xmlns:a16="http://schemas.microsoft.com/office/drawing/2014/main" id="{F69C2387-A6AE-4C1A-5828-6BB4A85DE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81525"/>
            <a:ext cx="67849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ZŻWP\35-lecie\Zdjęcia do prezentacji\Stachowski.jpg">
            <a:extLst>
              <a:ext uri="{FF2B5EF4-FFF2-40B4-BE49-F238E27FC236}">
                <a16:creationId xmlns:a16="http://schemas.microsoft.com/office/drawing/2014/main" id="{6475541D-1162-601C-D75A-22B4BAA7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708275"/>
            <a:ext cx="11985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:\ZŻWP\35-lecie\Zdjęcia do prezentacji\Kuglarz.JPG">
            <a:extLst>
              <a:ext uri="{FF2B5EF4-FFF2-40B4-BE49-F238E27FC236}">
                <a16:creationId xmlns:a16="http://schemas.microsoft.com/office/drawing/2014/main" id="{627725F7-B1AD-8591-76CF-D965ABAF5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36838"/>
            <a:ext cx="12969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F:\ZŻWP\35-lecie\Zdjęcia do prezentacji\Adamik.jpg">
            <a:extLst>
              <a:ext uri="{FF2B5EF4-FFF2-40B4-BE49-F238E27FC236}">
                <a16:creationId xmlns:a16="http://schemas.microsoft.com/office/drawing/2014/main" id="{4AC93EDB-15C2-EE95-7F8C-356B9B08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801" y="2684085"/>
            <a:ext cx="1515465" cy="168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:\ZŻWP\35-lecie\Zdjęcia do prezentacji\Kardasz.JPG">
            <a:extLst>
              <a:ext uri="{FF2B5EF4-FFF2-40B4-BE49-F238E27FC236}">
                <a16:creationId xmlns:a16="http://schemas.microsoft.com/office/drawing/2014/main" id="{170D4AA6-CECA-2B10-76A3-3D75B19C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920" y="2947143"/>
            <a:ext cx="10922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F:\ZŻWP\35-lecie\Zdjęcia do prezentacji\Szewczyk.jpg">
            <a:extLst>
              <a:ext uri="{FF2B5EF4-FFF2-40B4-BE49-F238E27FC236}">
                <a16:creationId xmlns:a16="http://schemas.microsoft.com/office/drawing/2014/main" id="{13F54000-3756-7A6B-3AAC-A17FD507B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708275"/>
            <a:ext cx="1295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9">
            <a:extLst>
              <a:ext uri="{FF2B5EF4-FFF2-40B4-BE49-F238E27FC236}">
                <a16:creationId xmlns:a16="http://schemas.microsoft.com/office/drawing/2014/main" id="{A6FA6116-FEE8-46A2-A4E7-D69C8E285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005263"/>
            <a:ext cx="1439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>
                <a:solidFill>
                  <a:srgbClr val="FFFF00"/>
                </a:solidFill>
              </a:rPr>
              <a:t>Józef Kardasz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828A6D5-6CBD-9701-CBE0-9B303E1867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15" y="2708275"/>
            <a:ext cx="1410098" cy="174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257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ZŻWP\35-lecie\Zdjęcia do prezentacji\Balcerza B.jpg">
            <a:extLst>
              <a:ext uri="{FF2B5EF4-FFF2-40B4-BE49-F238E27FC236}">
                <a16:creationId xmlns:a16="http://schemas.microsoft.com/office/drawing/2014/main" id="{0163DD5F-50F8-B9A1-39D6-0DD44EB0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131921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:\ZŻWP\35-lecie\Zdjęcia do prezentacji\Grzegorczyk.jpg">
            <a:extLst>
              <a:ext uri="{FF2B5EF4-FFF2-40B4-BE49-F238E27FC236}">
                <a16:creationId xmlns:a16="http://schemas.microsoft.com/office/drawing/2014/main" id="{385B5FA4-D466-05C2-5369-0A1AA8A20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88913"/>
            <a:ext cx="151447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:\ZŻWP\35-lecie\Zdjęcia do prezentacji\Musiał.jpg">
            <a:extLst>
              <a:ext uri="{FF2B5EF4-FFF2-40B4-BE49-F238E27FC236}">
                <a16:creationId xmlns:a16="http://schemas.microsoft.com/office/drawing/2014/main" id="{3B3010FD-0EBF-73E2-21A2-3DBFC7F0A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60350"/>
            <a:ext cx="122396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F:\ZŻWP\35-lecie\Zdjęcia do prezentacji\Kołpacki.jpg">
            <a:extLst>
              <a:ext uri="{FF2B5EF4-FFF2-40B4-BE49-F238E27FC236}">
                <a16:creationId xmlns:a16="http://schemas.microsoft.com/office/drawing/2014/main" id="{2780BEB8-90D3-EF7B-821C-9A19E6B24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148238"/>
            <a:ext cx="1223962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:\ZŻWP\35-lecie\Zdjęcia do prezentacji\kruszyński.jpg">
            <a:extLst>
              <a:ext uri="{FF2B5EF4-FFF2-40B4-BE49-F238E27FC236}">
                <a16:creationId xmlns:a16="http://schemas.microsoft.com/office/drawing/2014/main" id="{118E362E-E970-21E1-257F-C78DB1FA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90008"/>
            <a:ext cx="11525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:\ZŻWP\35-lecie\Zdjęcia do prezentacji\Pisarek.jpg">
            <a:extLst>
              <a:ext uri="{FF2B5EF4-FFF2-40B4-BE49-F238E27FC236}">
                <a16:creationId xmlns:a16="http://schemas.microsoft.com/office/drawing/2014/main" id="{72D8E26E-077A-AC48-CDBF-86067DF4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2212233"/>
            <a:ext cx="1439863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F:\ZŻWP\35-lecie\Zdjęcia do prezentacji\Wyszomirski.jpg">
            <a:extLst>
              <a:ext uri="{FF2B5EF4-FFF2-40B4-BE49-F238E27FC236}">
                <a16:creationId xmlns:a16="http://schemas.microsoft.com/office/drawing/2014/main" id="{6C444233-EB14-7093-C4D2-872E0EBA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8913"/>
            <a:ext cx="12827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F:\ZŻWP\35-lecie\Zdjęcia do prezentacji\Zboiński.jpg">
            <a:extLst>
              <a:ext uri="{FF2B5EF4-FFF2-40B4-BE49-F238E27FC236}">
                <a16:creationId xmlns:a16="http://schemas.microsoft.com/office/drawing/2014/main" id="{8BA67830-E73C-98BC-3174-FB1E263D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51288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93DE250-0513-6CA8-486D-E73FE4858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698" y="2398315"/>
            <a:ext cx="1102017" cy="148188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7E58D8E-5550-89DD-1196-4B7A8D2F4B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50" y="4233448"/>
            <a:ext cx="1714763" cy="196539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03A4191-FED9-1CA7-02AC-A1832D46BF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3" y="4136172"/>
            <a:ext cx="1487645" cy="1959227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0AA415AD-3674-8183-7FA5-1001E00BC0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46" y="4143253"/>
            <a:ext cx="1459324" cy="207399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0AD59CE6-91F2-C6F8-F07B-CBA585AC69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50" y="4239619"/>
            <a:ext cx="1397463" cy="195305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2BDEAA7-23D9-4D2C-5125-37C02BD957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26" y="4239619"/>
            <a:ext cx="1354874" cy="19592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E8EA7E7-7D65-743F-FC0F-BA8166C861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01" y="2321748"/>
            <a:ext cx="1478371" cy="16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76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50BA45-9FE4-F8C9-07C9-A3B97EEE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9" y="2924944"/>
            <a:ext cx="80581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4692551D-AC40-A504-D3C4-CDAA7FE0030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0661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ODESZLI NA WIECZNĄ WARTĘ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3EA892B-D133-5088-3921-D8105285DF09}"/>
              </a:ext>
            </a:extLst>
          </p:cNvPr>
          <p:cNvSpPr txBox="1"/>
          <p:nvPr/>
        </p:nvSpPr>
        <p:spPr>
          <a:xfrm>
            <a:off x="2231740" y="1548631"/>
            <a:ext cx="3636404" cy="58477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CZEŚĆ ICH PAMIĘCI</a:t>
            </a:r>
          </a:p>
        </p:txBody>
      </p:sp>
    </p:spTree>
    <p:extLst>
      <p:ext uri="{BB962C8B-B14F-4D97-AF65-F5344CB8AC3E}">
        <p14:creationId xmlns:p14="http://schemas.microsoft.com/office/powerpoint/2010/main" val="1547900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07704" y="2060848"/>
            <a:ext cx="590465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4000" dirty="0"/>
              <a:t>Dziękujemy za uwagę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023F472-BE32-A188-3FBC-7AA1B131C8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7624" y="116632"/>
            <a:ext cx="620303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SZTANDAR ZARZĄDU WOJEWÓDZKIEGO</a:t>
            </a:r>
          </a:p>
        </p:txBody>
      </p:sp>
      <p:pic>
        <p:nvPicPr>
          <p:cNvPr id="4" name="Symbol zastępczy zawartości 3" descr="Sztandar dla ZW.jpg">
            <a:extLst>
              <a:ext uri="{FF2B5EF4-FFF2-40B4-BE49-F238E27FC236}">
                <a16:creationId xmlns:a16="http://schemas.microsoft.com/office/drawing/2014/main" id="{559D352A-DF6A-3184-2BE1-F612601DA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981075"/>
            <a:ext cx="7848600" cy="57467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139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975B5863-DCB0-D083-30D3-8FD50CD6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51720"/>
            <a:ext cx="6635080" cy="4180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dirty="0"/>
              <a:t>15-lecie Związku</a:t>
            </a:r>
          </a:p>
        </p:txBody>
      </p:sp>
      <p:pic>
        <p:nvPicPr>
          <p:cNvPr id="4" name="Symbol zastępczy zawartości 5" descr="15-lecie.jpg">
            <a:extLst>
              <a:ext uri="{FF2B5EF4-FFF2-40B4-BE49-F238E27FC236}">
                <a16:creationId xmlns:a16="http://schemas.microsoft.com/office/drawing/2014/main" id="{30F9F020-444C-A257-8BF0-5F64D4303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" y="622927"/>
            <a:ext cx="8137525" cy="4056063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Obraz 4" descr="15-lecie K1.jpg">
            <a:extLst>
              <a:ext uri="{FF2B5EF4-FFF2-40B4-BE49-F238E27FC236}">
                <a16:creationId xmlns:a16="http://schemas.microsoft.com/office/drawing/2014/main" id="{7342203C-896F-B7EF-7D73-ECD74D57E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7" y="4941168"/>
            <a:ext cx="8251825" cy="172878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469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2807C2FB-D672-D996-EE42-BF24D85F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042" y="218294"/>
            <a:ext cx="6701916" cy="5174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ZMIANA NAZWY ZWIĄZKU na </a:t>
            </a:r>
            <a:r>
              <a:rPr lang="pl-PL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ZBŻZiOR</a:t>
            </a:r>
            <a:endParaRPr lang="pl-PL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Obraz 3" descr="Zmiana nazwy Związku.jpg">
            <a:extLst>
              <a:ext uri="{FF2B5EF4-FFF2-40B4-BE49-F238E27FC236}">
                <a16:creationId xmlns:a16="http://schemas.microsoft.com/office/drawing/2014/main" id="{94DD517C-8BDA-4136-38F3-A1687E009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9111499" cy="52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042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1600</Words>
  <Application>Microsoft Office PowerPoint</Application>
  <PresentationFormat>Pokaz na ekranie (4:3)</PresentationFormat>
  <Paragraphs>122</Paragraphs>
  <Slides>64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64</vt:i4>
      </vt:variant>
    </vt:vector>
  </HeadingPairs>
  <TitlesOfParts>
    <vt:vector size="74" baseType="lpstr">
      <vt:lpstr>Aptos</vt:lpstr>
      <vt:lpstr>Aptos Slab ExtraBold</vt:lpstr>
      <vt:lpstr>Arial</vt:lpstr>
      <vt:lpstr>Calibri</vt:lpstr>
      <vt:lpstr>Symbol</vt:lpstr>
      <vt:lpstr>Times New Roman</vt:lpstr>
      <vt:lpstr>TimesNewRoman,Bold</vt:lpstr>
      <vt:lpstr>Motyw pakietu Office</vt:lpstr>
      <vt:lpstr>CorelDRAW</vt:lpstr>
      <vt:lpstr>Unknown</vt:lpstr>
      <vt:lpstr>   45-LECIE KUJAWSKO-POMORSKIEJ ORGANIZACJI WOJEWÓDZKIEJ  ZWIĄZKU ŻOŁNIERZY  WOJSKA POLSKIEGO  Inowrocław 12 czerwca 2026 rok  DOFINANSOWANIE Z ODPISU 1,5 % PODATKU NA RZECZ NASZEGO ZWIĄZKU  </vt:lpstr>
      <vt:lpstr>NASZE NARODZINY</vt:lpstr>
      <vt:lpstr>Prezentacja programu PowerPoint</vt:lpstr>
      <vt:lpstr>Prezydium Komitetu Założycielskiego</vt:lpstr>
      <vt:lpstr>I ZJAZD WOJEWÓDZKI</vt:lpstr>
      <vt:lpstr>SZTANDAR DLA KOŁA NR 3 Powstanie nowych kół</vt:lpstr>
      <vt:lpstr>SZTANDAR ZARZĄDU WOJEWÓDZKIEGO</vt:lpstr>
      <vt:lpstr>15-lecie Związku</vt:lpstr>
      <vt:lpstr>ZMIANA NAZWY ZWIĄZKU na ZBŻZiOR</vt:lpstr>
      <vt:lpstr>SZTANDAR dla KOŁA NR 9</vt:lpstr>
      <vt:lpstr>Prezentacja programu PowerPoint</vt:lpstr>
      <vt:lpstr>Prezentacja programu PowerPoint</vt:lpstr>
      <vt:lpstr>ZMIANA NAZWY ZWIĄZKU</vt:lpstr>
      <vt:lpstr>NASZE XXX-lecie  i NASZ NOWY SZTANDAR</vt:lpstr>
      <vt:lpstr>Prezentacja programu PowerPoint</vt:lpstr>
      <vt:lpstr>Poczty sztandarowe</vt:lpstr>
      <vt:lpstr>Prezentacja programu PowerPoint</vt:lpstr>
      <vt:lpstr>Prezentacja programu PowerPoint</vt:lpstr>
      <vt:lpstr>SZTANDAR DLA KOŁA NR 3</vt:lpstr>
      <vt:lpstr>PARK 2 KORPUSU OBRONY POWIETRZNEJ</vt:lpstr>
      <vt:lpstr>Prezentacja programu PowerPoint</vt:lpstr>
      <vt:lpstr>Prezentacja programu PowerPoint</vt:lpstr>
      <vt:lpstr>NASZE WYJŚCIE Z WOJSKA</vt:lpstr>
      <vt:lpstr>Prezentacja programu PowerPoint</vt:lpstr>
      <vt:lpstr>ODZNACZENIE 38 SZKOŁY PODSTAWOWEJ im. ZDOBYWCÓW WAŁU POMORSKIEGO ZŁOTYM KRZYŻEM ZWIĄZKU 18.03.2016</vt:lpstr>
      <vt:lpstr>X ZJAZD WOJEWÓDZKI 30.03.2017 R. </vt:lpstr>
      <vt:lpstr>Prezentacja programu PowerPoint</vt:lpstr>
      <vt:lpstr>Wyróżnieni Medalem Prezydenta Miasta Bydgoszcz</vt:lpstr>
      <vt:lpstr>Wyróżnieni Złotym Krzyżem z Gwiazdą ZŻWP Kol. Jan Czerniak, kol. Edmund Łączny i kol. Stanisław Mandziuk</vt:lpstr>
      <vt:lpstr>Prezentacja programu PowerPoint</vt:lpstr>
      <vt:lpstr>Prezentacja programu PowerPoint</vt:lpstr>
      <vt:lpstr>Prezentacja programu PowerPoint</vt:lpstr>
      <vt:lpstr>Prezes Zarządu Wojewódzkiego Józef Mól witając uczestników Zjazdu delegatów oraz zaproszonych Gości: Wicewojewodę Kujawsko-Pomorskiego Pana Piotra Hemmeringa, przedstawiciela Marszałka Województwa Kujawsko-Pomorskiego Pana płk Eugeniusza Lalę, Wiceprzewodniczącą Rady Miasta Bydgoszczy panią Elżbietę Rusielewicz oraz Honorowych członków Związku płk Edmunda Łącznego i płk Stanisława Mandziuka.</vt:lpstr>
      <vt:lpstr>Prezentacja programu PowerPoint</vt:lpstr>
      <vt:lpstr>Prezentacja programu PowerPoint</vt:lpstr>
      <vt:lpstr>ORGANIZACJĄ WOJEWÓDZKĄ KIEROWALI</vt:lpstr>
      <vt:lpstr>Prezentacja programu PowerPoint</vt:lpstr>
      <vt:lpstr>Prezentacja programu PowerPoint</vt:lpstr>
      <vt:lpstr>Prezentacja programu PowerPoint</vt:lpstr>
      <vt:lpstr>Prezentacja programu PowerPoint</vt:lpstr>
      <vt:lpstr>SPOTKANIA Z PRZEDSTAWICIELAMI WŁADZ WOJEWÓDZKICH I SAMORZĄDOWYCH</vt:lpstr>
      <vt:lpstr>DZIAŁALNOŚĆ NA RZECZ OBRONNOŚCI KRAJU, PATRIOTYCZNO-OBRONNE WYCHOWANIE MŁODZIEŻY</vt:lpstr>
      <vt:lpstr>ZAWODY SPORTOWO-OBRONNE</vt:lpstr>
      <vt:lpstr>Prezentacja programu PowerPoint</vt:lpstr>
      <vt:lpstr>KSZTAŁTOWANIE UMIŁOWANIA OJCZYZNY</vt:lpstr>
      <vt:lpstr>Prezentacja programu PowerPoint</vt:lpstr>
      <vt:lpstr>Przeglądy pieśni patriotycznych i żołnierskich</vt:lpstr>
      <vt:lpstr>Prezentacja programu PowerPoint</vt:lpstr>
      <vt:lpstr>ORGANIZACJA UROCZYSTOŚCI RODZINNYCH - „ZŁOTE GODY”</vt:lpstr>
      <vt:lpstr>Prezentacja programu PowerPoint</vt:lpstr>
      <vt:lpstr>SPOTKANIA Z OKAZJI DNIA KOBIET   NOWEGO ROKU I INNYCH UROCZYSTOŚCI</vt:lpstr>
      <vt:lpstr>ROCZNICA URODZIN</vt:lpstr>
      <vt:lpstr>Prezentacja programu PowerPoint</vt:lpstr>
      <vt:lpstr>POTRAFIMY SIĘ BAWIĆ I MILE SPĘDZAĆ CZAS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SPOTKANIA INTEGRACYJNE - PIECZYSKA</vt:lpstr>
      <vt:lpstr>Z ŻAŁOBNEJ KARTY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obrona</dc:creator>
  <cp:lastModifiedBy>Józef Mól</cp:lastModifiedBy>
  <cp:revision>54</cp:revision>
  <dcterms:created xsi:type="dcterms:W3CDTF">2013-04-18T07:25:35Z</dcterms:created>
  <dcterms:modified xsi:type="dcterms:W3CDTF">2026-06-11T21:09:58Z</dcterms:modified>
</cp:coreProperties>
</file>